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7" r:id="rId3"/>
    <p:sldId id="261" r:id="rId4"/>
    <p:sldId id="257" r:id="rId5"/>
    <p:sldId id="266" r:id="rId6"/>
    <p:sldId id="268" r:id="rId7"/>
    <p:sldId id="262" r:id="rId8"/>
    <p:sldId id="263" r:id="rId9"/>
    <p:sldId id="264" r:id="rId10"/>
    <p:sldId id="270" r:id="rId11"/>
    <p:sldId id="258" r:id="rId12"/>
    <p:sldId id="259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6633"/>
    <a:srgbClr val="A628FF"/>
    <a:srgbClr val="E47E0D"/>
    <a:srgbClr val="06FF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BC499-0E46-F947-82F7-9160A886CFBD}" type="datetimeFigureOut">
              <a:rPr lang="en-US" smtClean="0"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1376-2B1F-7E4C-8DEC-C369A51657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3131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800" cap="small" dirty="0" smtClean="0">
                <a:solidFill>
                  <a:schemeClr val="bg1"/>
                </a:solidFill>
              </a:rPr>
              <a:t>A Guide to Conducting and Presenting your research project</a:t>
            </a:r>
            <a:endParaRPr lang="en-US" sz="2800" cap="sm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56828"/>
            <a:ext cx="9030138" cy="3002456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Slide </a:t>
            </a:r>
            <a:r>
              <a:rPr lang="en-US" b="1" u="sng" dirty="0" err="1" smtClean="0"/>
              <a:t>Colour</a:t>
            </a:r>
            <a:r>
              <a:rPr lang="en-US" b="1" u="sng" dirty="0" smtClean="0"/>
              <a:t> Code:</a:t>
            </a:r>
          </a:p>
          <a:p>
            <a:r>
              <a:rPr lang="en-US" dirty="0" smtClean="0">
                <a:solidFill>
                  <a:srgbClr val="A628FF"/>
                </a:solidFill>
              </a:rPr>
              <a:t>PURPLE</a:t>
            </a:r>
            <a:r>
              <a:rPr lang="en-US" dirty="0" smtClean="0"/>
              <a:t> – List of what to include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Focus and Related film reminder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– Title and critical framework (topic area) help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BLUE</a:t>
            </a:r>
            <a:r>
              <a:rPr lang="en-US" dirty="0" smtClean="0"/>
              <a:t>– Picking a title and topic area help</a:t>
            </a:r>
          </a:p>
          <a:p>
            <a:r>
              <a:rPr lang="en-US" dirty="0" smtClean="0">
                <a:solidFill>
                  <a:srgbClr val="996633"/>
                </a:solidFill>
              </a:rPr>
              <a:t>BROWN </a:t>
            </a:r>
            <a:r>
              <a:rPr lang="en-US" dirty="0" smtClean="0"/>
              <a:t>– Where to find research</a:t>
            </a:r>
          </a:p>
          <a:p>
            <a:r>
              <a:rPr lang="en-US" dirty="0" smtClean="0">
                <a:solidFill>
                  <a:srgbClr val="06FF6F"/>
                </a:solidFill>
              </a:rPr>
              <a:t>GREEN</a:t>
            </a:r>
            <a:r>
              <a:rPr lang="en-US" dirty="0" smtClean="0"/>
              <a:t> – Catalogue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US" dirty="0" smtClean="0"/>
              <a:t> - 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13888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information has come from </a:t>
            </a:r>
            <a:r>
              <a:rPr lang="en-US" dirty="0" err="1" smtClean="0"/>
              <a:t>WJEC’s</a:t>
            </a:r>
            <a:r>
              <a:rPr lang="en-US" dirty="0" smtClean="0"/>
              <a:t> guide to the research project.  Do take time to read the information, it is all useful if you are unclear about what you should be doing.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1293"/>
          </a:xfrm>
          <a:solidFill>
            <a:srgbClr val="996633"/>
          </a:solidFill>
        </p:spPr>
        <p:txBody>
          <a:bodyPr>
            <a:normAutofit/>
          </a:bodyPr>
          <a:lstStyle/>
          <a:p>
            <a:r>
              <a:rPr lang="en-US" sz="3111" cap="small" dirty="0" smtClean="0"/>
              <a:t>Where to research</a:t>
            </a:r>
            <a:endParaRPr lang="en-US" sz="311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38" y="805793"/>
            <a:ext cx="8837448" cy="605220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You must have a range of sources so don’t rely on just  the Internet.</a:t>
            </a:r>
          </a:p>
          <a:p>
            <a:r>
              <a:rPr lang="en-US" dirty="0" smtClean="0"/>
              <a:t>DVD extras an commentaries of films you have chosen.</a:t>
            </a:r>
          </a:p>
          <a:p>
            <a:r>
              <a:rPr lang="en-US" dirty="0" smtClean="0"/>
              <a:t>Textual analysis of scenes form your chosen films.</a:t>
            </a:r>
          </a:p>
          <a:p>
            <a:r>
              <a:rPr lang="en-US" dirty="0" smtClean="0"/>
              <a:t>Websites</a:t>
            </a:r>
          </a:p>
          <a:p>
            <a:r>
              <a:rPr lang="en-US" dirty="0" smtClean="0"/>
              <a:t>Books </a:t>
            </a:r>
          </a:p>
          <a:p>
            <a:r>
              <a:rPr lang="en-US" dirty="0" smtClean="0"/>
              <a:t>Magazines</a:t>
            </a:r>
          </a:p>
          <a:p>
            <a:r>
              <a:rPr lang="en-US" dirty="0" smtClean="0"/>
              <a:t>Newspapers</a:t>
            </a:r>
          </a:p>
          <a:p>
            <a:r>
              <a:rPr lang="en-US" dirty="0" smtClean="0"/>
              <a:t>TV </a:t>
            </a:r>
            <a:r>
              <a:rPr lang="en-US" dirty="0" err="1" smtClean="0"/>
              <a:t>programmes</a:t>
            </a:r>
            <a:r>
              <a:rPr lang="en-US" dirty="0" smtClean="0"/>
              <a:t> / radio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Audience research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6FF6F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Catalogue of Sources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90" y="1143000"/>
            <a:ext cx="8758620" cy="53471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What will be regarded as a good collection of </a:t>
            </a:r>
            <a:r>
              <a:rPr lang="en-US" b="1" dirty="0" smtClean="0"/>
              <a:t>catalogue materials?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First, that the items in the collection contain information that </a:t>
            </a:r>
            <a:r>
              <a:rPr lang="en-US" dirty="0" smtClean="0"/>
              <a:t>directly relates </a:t>
            </a:r>
            <a:r>
              <a:rPr lang="en-US" dirty="0"/>
              <a:t>to the student's area of </a:t>
            </a:r>
            <a:r>
              <a:rPr lang="en-US" dirty="0" smtClean="0"/>
              <a:t>investigation.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Second, that explicitly or implicitly they reflect a clear decision </a:t>
            </a:r>
            <a:r>
              <a:rPr lang="en-US" dirty="0" smtClean="0"/>
              <a:t>made by </a:t>
            </a:r>
            <a:r>
              <a:rPr lang="en-US" dirty="0"/>
              <a:t>the student to adopt a particular critical </a:t>
            </a:r>
            <a:r>
              <a:rPr lang="en-US" dirty="0" smtClean="0"/>
              <a:t>framework.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Third, that they are of an appropriate level of </a:t>
            </a:r>
            <a:r>
              <a:rPr lang="en-US" dirty="0" smtClean="0"/>
              <a:t>sophistication.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Fourth</a:t>
            </a:r>
            <a:r>
              <a:rPr lang="en-US" dirty="0"/>
              <a:t>, that there is a variety from different sources and media (e.g</a:t>
            </a:r>
            <a:r>
              <a:rPr lang="en-US" dirty="0" smtClean="0"/>
              <a:t>. books</a:t>
            </a:r>
            <a:r>
              <a:rPr lang="en-US" dirty="0"/>
              <a:t>, periodicals, popular magazines, newspapers, </a:t>
            </a:r>
            <a:r>
              <a:rPr lang="en-US" dirty="0" smtClean="0"/>
              <a:t>television documentaries</a:t>
            </a:r>
            <a:r>
              <a:rPr lang="en-US" dirty="0"/>
              <a:t>, radio recordings, </a:t>
            </a:r>
            <a:r>
              <a:rPr lang="en-US" dirty="0" err="1"/>
              <a:t>dvd</a:t>
            </a:r>
            <a:r>
              <a:rPr lang="en-US" dirty="0"/>
              <a:t> material, web sites, etc.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Fifth</a:t>
            </a:r>
            <a:r>
              <a:rPr lang="en-US" dirty="0"/>
              <a:t>, that there is evidence of quite rigorous selectiveness. This </a:t>
            </a:r>
            <a:r>
              <a:rPr lang="en-US" dirty="0" smtClean="0"/>
              <a:t>will be </a:t>
            </a:r>
            <a:r>
              <a:rPr lang="en-US" dirty="0"/>
              <a:t>demonstrated by the inclusion of 3-5 items excluded from the </a:t>
            </a:r>
            <a:r>
              <a:rPr lang="en-US" dirty="0" smtClean="0"/>
              <a:t>final catalogue.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Sixth, that it is packaged for ease of use by the moderator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  <a:solidFill>
            <a:srgbClr val="E47E0D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Writing The Script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61" y="1208690"/>
            <a:ext cx="8872483" cy="564931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So should the Presentation Script be written for an actual </a:t>
            </a:r>
            <a:r>
              <a:rPr lang="en-US" b="1" dirty="0" smtClean="0"/>
              <a:t>oral presentation</a:t>
            </a:r>
            <a:r>
              <a:rPr lang="en-US" b="1" dirty="0"/>
              <a:t>?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'script' will certainly be driven by </a:t>
            </a:r>
            <a:r>
              <a:rPr lang="en-US" dirty="0" smtClean="0"/>
              <a:t>practical considerations </a:t>
            </a:r>
            <a:r>
              <a:rPr lang="en-US" dirty="0"/>
              <a:t>about communicating effectively - and succinctly.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</a:t>
            </a:r>
            <a:r>
              <a:rPr lang="en-US" dirty="0"/>
              <a:t>, students may wish to produce </a:t>
            </a:r>
            <a:r>
              <a:rPr lang="en-US" i="1" dirty="0"/>
              <a:t>PowerPoint slides</a:t>
            </a:r>
            <a:r>
              <a:rPr lang="en-US" i="1" dirty="0" smtClean="0"/>
              <a:t>.</a:t>
            </a:r>
            <a:endParaRPr lang="en-US" i="1" dirty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/>
              <a:t>The </a:t>
            </a:r>
            <a:r>
              <a:rPr lang="en-US" i="1" dirty="0" smtClean="0"/>
              <a:t>presentation </a:t>
            </a:r>
            <a:r>
              <a:rPr lang="en-US" dirty="0" smtClean="0"/>
              <a:t>can </a:t>
            </a:r>
            <a:r>
              <a:rPr lang="en-US" dirty="0"/>
              <a:t>involve the use of audio-visual aids and their use should be identified </a:t>
            </a:r>
            <a:r>
              <a:rPr lang="en-US" dirty="0" smtClean="0"/>
              <a:t>in the </a:t>
            </a:r>
            <a:r>
              <a:rPr lang="en-US" dirty="0"/>
              <a:t>script.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script can </a:t>
            </a:r>
            <a:r>
              <a:rPr lang="en-US" dirty="0" err="1"/>
              <a:t>utilise</a:t>
            </a:r>
            <a:r>
              <a:rPr lang="en-US" dirty="0"/>
              <a:t> headings and sub-headings, notes and </a:t>
            </a:r>
            <a:r>
              <a:rPr lang="en-US" dirty="0" smtClean="0"/>
              <a:t>bullet points </a:t>
            </a:r>
            <a:r>
              <a:rPr lang="en-US" dirty="0"/>
              <a:t>where appropriate.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/>
              <a:t>should offer an enthusiastic delivery of </a:t>
            </a:r>
            <a:r>
              <a:rPr lang="en-US" dirty="0" smtClean="0"/>
              <a:t>the research </a:t>
            </a:r>
            <a:r>
              <a:rPr lang="en-US" dirty="0"/>
              <a:t>findings and any particular points of interest, and should </a:t>
            </a:r>
            <a:r>
              <a:rPr lang="en-US" dirty="0" smtClean="0"/>
              <a:t>highlight the </a:t>
            </a:r>
            <a:r>
              <a:rPr lang="en-US" dirty="0"/>
              <a:t>critical skills involved in selecting the </a:t>
            </a:r>
            <a:r>
              <a:rPr lang="en-US" dirty="0" smtClean="0"/>
              <a:t>material.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It must address the area </a:t>
            </a:r>
            <a:r>
              <a:rPr lang="en-US" dirty="0" smtClean="0"/>
              <a:t>of investigation </a:t>
            </a:r>
            <a:r>
              <a:rPr lang="en-US" dirty="0"/>
              <a:t>explicitly but may not necessarily offer a firm conclusion </a:t>
            </a:r>
            <a:r>
              <a:rPr lang="en-US" dirty="0" smtClean="0"/>
              <a:t>or ‘</a:t>
            </a:r>
            <a:r>
              <a:rPr lang="en-US" dirty="0"/>
              <a:t>answer’.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948"/>
          </a:xfrm>
          <a:solidFill>
            <a:srgbClr val="E47E0D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Structuring the Script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3" y="963449"/>
            <a:ext cx="8890000" cy="575441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There is a 1500 word count.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The word limit is quite sufficient for a presentation script – though not for </a:t>
            </a:r>
            <a:r>
              <a:rPr lang="en-US" dirty="0" smtClean="0"/>
              <a:t>an essay</a:t>
            </a:r>
            <a:r>
              <a:rPr lang="en-US" dirty="0"/>
              <a:t>. </a:t>
            </a:r>
            <a:r>
              <a:rPr lang="en-US" b="1" dirty="0"/>
              <a:t>This is not an essay.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Although </a:t>
            </a:r>
            <a:r>
              <a:rPr lang="en-US" dirty="0"/>
              <a:t>there is no examination requirement </a:t>
            </a:r>
            <a:r>
              <a:rPr lang="en-US" dirty="0" smtClean="0"/>
              <a:t>to present </a:t>
            </a:r>
            <a:r>
              <a:rPr lang="en-US" dirty="0"/>
              <a:t>the script, it is useful for the purpose of thinking about volume </a:t>
            </a:r>
            <a:r>
              <a:rPr lang="en-US" dirty="0" smtClean="0"/>
              <a:t>to equate </a:t>
            </a:r>
            <a:r>
              <a:rPr lang="en-US" dirty="0"/>
              <a:t>a 1500 word script to up to an half hour presentation (</a:t>
            </a:r>
            <a:r>
              <a:rPr lang="en-US" dirty="0" smtClean="0"/>
              <a:t>approximately 15 </a:t>
            </a:r>
            <a:r>
              <a:rPr lang="en-US" dirty="0"/>
              <a:t>minutes of speech and 10-15 minutes of audio-visual material).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element </a:t>
            </a:r>
            <a:r>
              <a:rPr lang="en-US" dirty="0"/>
              <a:t>of the discipline involved in producing the Presentation Script is </a:t>
            </a:r>
            <a:r>
              <a:rPr lang="en-US" dirty="0" smtClean="0"/>
              <a:t>that it </a:t>
            </a:r>
            <a:r>
              <a:rPr lang="en-US" dirty="0"/>
              <a:t>makes points briefly and effectively – with the assumption that </a:t>
            </a:r>
            <a:r>
              <a:rPr lang="en-US" dirty="0" smtClean="0"/>
              <a:t>elaboration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in </a:t>
            </a:r>
            <a:r>
              <a:rPr lang="en-US" dirty="0"/>
              <a:t>the performance of the presentation script would come from the </a:t>
            </a:r>
            <a:r>
              <a:rPr lang="en-US" dirty="0" smtClean="0"/>
              <a:t>embedded references.</a:t>
            </a:r>
          </a:p>
          <a:p>
            <a:r>
              <a:rPr lang="en-US" dirty="0"/>
              <a:t>If students are frustrated by the large amount of additional material they </a:t>
            </a:r>
            <a:r>
              <a:rPr lang="en-US" dirty="0" smtClean="0"/>
              <a:t>have collected</a:t>
            </a:r>
            <a:r>
              <a:rPr lang="en-US" dirty="0"/>
              <a:t>, they may wish to provide a set of endnotes in addition to the script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This is not included in the word count and is not marked.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50000">
                <a:srgbClr val="06FF6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en-US" sz="2800" cap="small" dirty="0" smtClean="0"/>
              <a:t>Referencing the catalogue in the script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7" y="1600200"/>
            <a:ext cx="8776137" cy="499504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You must reference every source from the catalogue in your script to show you have used the source.</a:t>
            </a:r>
          </a:p>
          <a:p>
            <a:endParaRPr lang="en-US" b="1" dirty="0"/>
          </a:p>
          <a:p>
            <a:r>
              <a:rPr lang="en-US" b="1" dirty="0" smtClean="0"/>
              <a:t>How </a:t>
            </a:r>
            <a:r>
              <a:rPr lang="en-US" b="1" dirty="0"/>
              <a:t>should a candidate reference the catalogue items they have used </a:t>
            </a:r>
            <a:r>
              <a:rPr lang="en-US" b="1" dirty="0" smtClean="0"/>
              <a:t>in their </a:t>
            </a:r>
            <a:r>
              <a:rPr lang="en-US" b="1" dirty="0"/>
              <a:t>presentation</a:t>
            </a:r>
            <a:r>
              <a:rPr lang="en-US" b="1" dirty="0" smtClean="0"/>
              <a:t>?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/>
              <a:t>There is no set or preferred method of referencing catalogue items, and</a:t>
            </a:r>
            <a:r>
              <a:rPr lang="en-US" dirty="0" smtClean="0"/>
              <a:t>, again</a:t>
            </a:r>
            <a:r>
              <a:rPr lang="en-US" dirty="0"/>
              <a:t>, the key to selection an appropriate method is that of clarity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logical approach </a:t>
            </a:r>
            <a:r>
              <a:rPr lang="en-US" dirty="0"/>
              <a:t>would be to number each catalogue item and then simply </a:t>
            </a:r>
            <a:r>
              <a:rPr lang="en-US" dirty="0" smtClean="0"/>
              <a:t>reference each </a:t>
            </a:r>
            <a:r>
              <a:rPr lang="en-US" dirty="0"/>
              <a:t>item in parenthesis thus: (Item1).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Utilising</a:t>
            </a:r>
            <a:r>
              <a:rPr lang="en-US" dirty="0" smtClean="0"/>
              <a:t> </a:t>
            </a:r>
            <a:r>
              <a:rPr lang="en-US" dirty="0"/>
              <a:t>footnotes or endnotes is </a:t>
            </a:r>
            <a:r>
              <a:rPr lang="en-US" dirty="0" smtClean="0"/>
              <a:t>an equally </a:t>
            </a:r>
            <a:r>
              <a:rPr lang="en-US" dirty="0"/>
              <a:t>suitable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A628FF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What to include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96276"/>
            <a:ext cx="9021378" cy="55617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Catalogue of around 10-15 items. (15 marks) </a:t>
            </a:r>
            <a:r>
              <a:rPr lang="en-US" sz="1297" b="1" dirty="0" smtClean="0">
                <a:solidFill>
                  <a:srgbClr val="06FF6F"/>
                </a:solidFill>
              </a:rPr>
              <a:t>see green slides for detailed support.</a:t>
            </a:r>
          </a:p>
          <a:p>
            <a:pPr>
              <a:buNone/>
            </a:pPr>
            <a:r>
              <a:rPr lang="en-US" sz="2400" dirty="0" smtClean="0"/>
              <a:t>1. Each item must be fully referenced.</a:t>
            </a:r>
          </a:p>
          <a:p>
            <a:pPr>
              <a:buNone/>
            </a:pPr>
            <a:r>
              <a:rPr lang="en-US" sz="2400" dirty="0" smtClean="0"/>
              <a:t>2. An explanation must be given of what the item is and how the item was useful to your investigation.</a:t>
            </a:r>
          </a:p>
          <a:p>
            <a:pPr>
              <a:buNone/>
            </a:pPr>
            <a:r>
              <a:rPr lang="en-US" sz="2400" dirty="0" smtClean="0"/>
              <a:t>3. At the end of your catalogue you </a:t>
            </a:r>
            <a:r>
              <a:rPr lang="en-US" sz="2400" b="1" u="sng" dirty="0" smtClean="0"/>
              <a:t>must</a:t>
            </a:r>
            <a:r>
              <a:rPr lang="en-US" sz="2400" dirty="0" smtClean="0"/>
              <a:t> include at least 3 rejected items (items you looked at but did not use in your final script).</a:t>
            </a:r>
          </a:p>
          <a:p>
            <a:pPr>
              <a:buNone/>
            </a:pPr>
            <a:r>
              <a:rPr lang="en-US" sz="2400" dirty="0" smtClean="0"/>
              <a:t>4. You should also have a closing paragraph </a:t>
            </a:r>
            <a:r>
              <a:rPr lang="en-US" sz="2400" dirty="0" err="1" smtClean="0"/>
              <a:t>summarising</a:t>
            </a:r>
            <a:r>
              <a:rPr lang="en-US" sz="2400" dirty="0" smtClean="0"/>
              <a:t> how the research has been conducive to your investigation.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Script (1500 words – does not include quotations) (25 marks) </a:t>
            </a:r>
            <a:r>
              <a:rPr lang="en-US" sz="865" b="1" dirty="0" smtClean="0">
                <a:solidFill>
                  <a:srgbClr val="E47E0D"/>
                </a:solidFill>
              </a:rPr>
              <a:t>see orange slides for detailed support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This can be written in bullet points / note form.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need to include references to video clips and source information.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must use all of your catalogue items by referencing them whenever you use information you have researched from the source. </a:t>
            </a:r>
            <a:r>
              <a:rPr lang="en-US" sz="1514" dirty="0" smtClean="0"/>
              <a:t>(See </a:t>
            </a:r>
            <a:r>
              <a:rPr lang="en-US" sz="1514" dirty="0" smtClean="0">
                <a:solidFill>
                  <a:srgbClr val="FF6600"/>
                </a:solidFill>
              </a:rPr>
              <a:t>orange</a:t>
            </a:r>
            <a:r>
              <a:rPr lang="en-US" sz="1514" dirty="0" smtClean="0"/>
              <a:t> and </a:t>
            </a:r>
            <a:r>
              <a:rPr lang="en-US" sz="1514" dirty="0" smtClean="0">
                <a:solidFill>
                  <a:srgbClr val="06FF6F"/>
                </a:solidFill>
              </a:rPr>
              <a:t>green</a:t>
            </a:r>
            <a:r>
              <a:rPr lang="en-US" sz="1514" dirty="0" smtClean="0"/>
              <a:t> slides for more guidance.)</a:t>
            </a:r>
            <a:endParaRPr lang="en-US" sz="1514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The films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focus film is the one you study in depth.</a:t>
            </a:r>
          </a:p>
          <a:p>
            <a:r>
              <a:rPr lang="en-US" dirty="0" smtClean="0"/>
              <a:t>The related films are the ones that will help to support arguments stemming from the focus film.</a:t>
            </a:r>
          </a:p>
          <a:p>
            <a:r>
              <a:rPr lang="en-US" dirty="0" smtClean="0"/>
              <a:t>This means your focus film should be the one studied in most detail.  Refer to it as much as possible in the script.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0328"/>
          </a:xfrm>
          <a:solidFill>
            <a:srgbClr val="FFFF00"/>
          </a:solidFill>
        </p:spPr>
        <p:txBody>
          <a:bodyPr/>
          <a:lstStyle/>
          <a:p>
            <a:r>
              <a:rPr lang="en-US" sz="2800" cap="small" dirty="0" smtClean="0"/>
              <a:t>Title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ask a question.</a:t>
            </a:r>
          </a:p>
          <a:p>
            <a:r>
              <a:rPr lang="en-US" dirty="0" smtClean="0"/>
              <a:t>Make a statement.</a:t>
            </a:r>
          </a:p>
          <a:p>
            <a:r>
              <a:rPr lang="en-US" dirty="0" smtClean="0"/>
              <a:t>Ensure it fits into 1 of the 8 focus areas.</a:t>
            </a:r>
          </a:p>
          <a:p>
            <a:pPr>
              <a:buNone/>
            </a:pPr>
            <a:r>
              <a:rPr lang="en-US" dirty="0" smtClean="0"/>
              <a:t>Examples: </a:t>
            </a:r>
          </a:p>
          <a:p>
            <a:pPr>
              <a:buNone/>
            </a:pPr>
            <a:r>
              <a:rPr lang="en-US" dirty="0" smtClean="0"/>
              <a:t>“It’s only a movie” – Paranormal Activity and enhancing realism in contemporary horror films. (Genre)</a:t>
            </a:r>
          </a:p>
          <a:p>
            <a:pPr>
              <a:buNone/>
            </a:pPr>
            <a:r>
              <a:rPr lang="en-US" dirty="0" smtClean="0"/>
              <a:t>Gentlemen Prefer Blondes – Marilyn Monroe and gender ideology (gender)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96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Topic / Framework Areas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Gender</a:t>
            </a:r>
          </a:p>
          <a:p>
            <a:r>
              <a:rPr lang="en-US" dirty="0" smtClean="0"/>
              <a:t>Genre</a:t>
            </a:r>
          </a:p>
          <a:p>
            <a:r>
              <a:rPr lang="en-US" dirty="0" smtClean="0"/>
              <a:t>Institution</a:t>
            </a:r>
          </a:p>
          <a:p>
            <a:r>
              <a:rPr lang="en-US" dirty="0" smtClean="0"/>
              <a:t>Social, political, cultural</a:t>
            </a:r>
          </a:p>
          <a:p>
            <a:r>
              <a:rPr lang="en-US" dirty="0" smtClean="0"/>
              <a:t>Ethnicity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Auteur</a:t>
            </a:r>
          </a:p>
          <a:p>
            <a:r>
              <a:rPr lang="en-US" dirty="0" smtClean="0"/>
              <a:t>Star / Performer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653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8 Topics/ Frameworks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6534"/>
            <a:ext cx="9144000" cy="5941466"/>
          </a:xfrm>
        </p:spPr>
        <p:txBody>
          <a:bodyPr>
            <a:noAutofit/>
          </a:bodyPr>
          <a:lstStyle/>
          <a:p>
            <a:r>
              <a:rPr lang="en-US" sz="1200" b="1" dirty="0"/>
              <a:t>What are the different critical frameworks permitted and which, </a:t>
            </a:r>
            <a:r>
              <a:rPr lang="en-US" sz="1200" b="1" dirty="0" smtClean="0"/>
              <a:t>if any</a:t>
            </a:r>
            <a:r>
              <a:rPr lang="en-US" sz="1200" b="1" dirty="0"/>
              <a:t>, are to be particularly recommended?</a:t>
            </a:r>
            <a:endParaRPr lang="en-US" sz="1200" b="1" dirty="0" smtClean="0"/>
          </a:p>
          <a:p>
            <a:r>
              <a:rPr lang="en-US" sz="1200" dirty="0" smtClean="0"/>
              <a:t>All 8 frameworks  </a:t>
            </a:r>
            <a:r>
              <a:rPr lang="en-US" sz="1200" dirty="0"/>
              <a:t>encourage the candidate to place film work within broader contexts</a:t>
            </a:r>
            <a:r>
              <a:rPr lang="en-US" sz="1200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/>
              <a:t>What unites all three of </a:t>
            </a:r>
            <a:r>
              <a:rPr lang="en-US" sz="1200" b="1" dirty="0"/>
              <a:t>Star / Performer, Auteur and Genre </a:t>
            </a:r>
            <a:r>
              <a:rPr lang="en-US" sz="1200" dirty="0"/>
              <a:t>is that they </a:t>
            </a:r>
            <a:r>
              <a:rPr lang="en-US" sz="1200" dirty="0" smtClean="0"/>
              <a:t>are critical </a:t>
            </a:r>
            <a:r>
              <a:rPr lang="en-US" sz="1200" dirty="0"/>
              <a:t>frameworks that may depend on identifying a set of </a:t>
            </a:r>
            <a:r>
              <a:rPr lang="en-US" sz="1200" dirty="0" smtClean="0"/>
              <a:t>recurring characteristics </a:t>
            </a:r>
            <a:r>
              <a:rPr lang="en-US" sz="1200" dirty="0"/>
              <a:t>and then </a:t>
            </a:r>
            <a:r>
              <a:rPr lang="en-US" sz="1200" dirty="0" smtClean="0"/>
              <a:t>considering interesting </a:t>
            </a:r>
            <a:r>
              <a:rPr lang="en-US" sz="1200" dirty="0"/>
              <a:t>manifestations of these (</a:t>
            </a:r>
            <a:r>
              <a:rPr lang="en-US" sz="1200" dirty="0" smtClean="0"/>
              <a:t>as well </a:t>
            </a:r>
            <a:r>
              <a:rPr lang="en-US" sz="1200" dirty="0"/>
              <a:t>as interesting variations) in particular film examples. In each case it </a:t>
            </a:r>
            <a:r>
              <a:rPr lang="en-US" sz="1200" dirty="0" smtClean="0"/>
              <a:t>is possible </a:t>
            </a:r>
            <a:r>
              <a:rPr lang="en-US" sz="1200" dirty="0"/>
              <a:t>to take an historical approach, looking at developments over a </a:t>
            </a:r>
            <a:r>
              <a:rPr lang="en-US" sz="1200" dirty="0" smtClean="0"/>
              <a:t>given time </a:t>
            </a:r>
            <a:r>
              <a:rPr lang="en-US" sz="1200" dirty="0"/>
              <a:t>frame. It is also possible to work from the surface feature to </a:t>
            </a:r>
            <a:r>
              <a:rPr lang="en-US" sz="1200" dirty="0" smtClean="0"/>
              <a:t>underlying ideological </a:t>
            </a:r>
            <a:r>
              <a:rPr lang="en-US" sz="1200" dirty="0"/>
              <a:t>significance in meaning production</a:t>
            </a:r>
            <a:r>
              <a:rPr lang="en-US" sz="1200" dirty="0" smtClean="0"/>
              <a:t>.  </a:t>
            </a:r>
            <a:r>
              <a:rPr lang="en-US" sz="1200" b="1" dirty="0" smtClean="0"/>
              <a:t>Star</a:t>
            </a:r>
            <a:r>
              <a:rPr lang="en-US" sz="1200" b="1" dirty="0"/>
              <a:t>/Performer </a:t>
            </a:r>
            <a:r>
              <a:rPr lang="en-US" sz="1200" dirty="0"/>
              <a:t>is similar in characteristics to the </a:t>
            </a:r>
            <a:r>
              <a:rPr lang="en-US" sz="1200" b="1" dirty="0"/>
              <a:t>Auteur</a:t>
            </a:r>
            <a:r>
              <a:rPr lang="en-US" sz="1200" dirty="0"/>
              <a:t> in that they are </a:t>
            </a:r>
            <a:r>
              <a:rPr lang="en-US" sz="1200" dirty="0" smtClean="0"/>
              <a:t>both person</a:t>
            </a:r>
            <a:r>
              <a:rPr lang="en-US" sz="1200" dirty="0"/>
              <a:t>-based, but beyond that it is possible to talk about the </a:t>
            </a:r>
            <a:r>
              <a:rPr lang="en-US" sz="1200" dirty="0" smtClean="0"/>
              <a:t>characteristic ‘</a:t>
            </a:r>
            <a:r>
              <a:rPr lang="en-US" sz="1200" dirty="0"/>
              <a:t>signature’ not only of an auteur film maker but also of a performer </a:t>
            </a:r>
            <a:r>
              <a:rPr lang="en-US" sz="1200" dirty="0" smtClean="0"/>
              <a:t>who brings </a:t>
            </a:r>
            <a:r>
              <a:rPr lang="en-US" sz="1200" dirty="0"/>
              <a:t>such distinctiveness to a film that it partly determines overall </a:t>
            </a:r>
            <a:r>
              <a:rPr lang="en-US" sz="1200" dirty="0" smtClean="0"/>
              <a:t>meaning and </a:t>
            </a:r>
            <a:r>
              <a:rPr lang="en-US" sz="1200" dirty="0"/>
              <a:t>response</a:t>
            </a:r>
            <a:r>
              <a:rPr lang="en-US" sz="1200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b="1" dirty="0"/>
              <a:t>Social, Political and Cultural Studies, Gender Issues and Ethnicity </a:t>
            </a:r>
            <a:r>
              <a:rPr lang="en-US" sz="1200" dirty="0"/>
              <a:t>are </a:t>
            </a:r>
            <a:r>
              <a:rPr lang="en-US" sz="1200" dirty="0" smtClean="0"/>
              <a:t>three critical </a:t>
            </a:r>
            <a:r>
              <a:rPr lang="en-US" sz="1200" dirty="0"/>
              <a:t>frameworks that, in different ways, encourage a more </a:t>
            </a:r>
            <a:r>
              <a:rPr lang="en-US" sz="1200" dirty="0" smtClean="0"/>
              <a:t>explicit engagement </a:t>
            </a:r>
            <a:r>
              <a:rPr lang="en-US" sz="1200" dirty="0"/>
              <a:t>with ideology (or ‘messages and values’). Again, </a:t>
            </a:r>
            <a:r>
              <a:rPr lang="en-US" sz="1200" dirty="0" smtClean="0"/>
              <a:t>historical studies </a:t>
            </a:r>
            <a:r>
              <a:rPr lang="en-US" sz="1200" dirty="0"/>
              <a:t>are possible, looking at developments during a given time frame</a:t>
            </a:r>
            <a:r>
              <a:rPr lang="en-US" sz="1200" dirty="0" smtClean="0"/>
              <a:t>. Alternatively </a:t>
            </a:r>
            <a:r>
              <a:rPr lang="en-US" sz="1200" dirty="0"/>
              <a:t>a comparison may be made based on variables (like </a:t>
            </a:r>
            <a:r>
              <a:rPr lang="en-US" sz="1200" dirty="0" smtClean="0"/>
              <a:t>national cinema</a:t>
            </a:r>
            <a:r>
              <a:rPr lang="en-US" sz="1200" dirty="0"/>
              <a:t>, production company, etc.) at a particular moment. It is important </a:t>
            </a:r>
            <a:r>
              <a:rPr lang="en-US" sz="1200" dirty="0" smtClean="0"/>
              <a:t>to </a:t>
            </a:r>
            <a:r>
              <a:rPr lang="en-US" sz="1200" dirty="0" err="1" smtClean="0"/>
              <a:t>recognise</a:t>
            </a:r>
            <a:r>
              <a:rPr lang="en-US" sz="1200" dirty="0" smtClean="0"/>
              <a:t> </a:t>
            </a:r>
            <a:r>
              <a:rPr lang="en-US" sz="1200" dirty="0"/>
              <a:t>that these three frameworks may also be addressed through </a:t>
            </a:r>
            <a:r>
              <a:rPr lang="en-US" sz="1200" dirty="0" smtClean="0"/>
              <a:t>a person</a:t>
            </a:r>
            <a:r>
              <a:rPr lang="en-US" sz="1200" dirty="0"/>
              <a:t>-based approach where, for example, the politics, gender, or </a:t>
            </a:r>
            <a:r>
              <a:rPr lang="en-US" sz="1200" dirty="0" smtClean="0"/>
              <a:t>ethnicity of </a:t>
            </a:r>
            <a:r>
              <a:rPr lang="en-US" sz="1200" dirty="0"/>
              <a:t>those involved in making a film or a body of work is investigated for </a:t>
            </a:r>
            <a:r>
              <a:rPr lang="en-US" sz="1200" dirty="0" smtClean="0"/>
              <a:t>its impact </a:t>
            </a:r>
            <a:r>
              <a:rPr lang="en-US" sz="1200" dirty="0"/>
              <a:t>on meaning and response</a:t>
            </a:r>
            <a:r>
              <a:rPr lang="en-US" sz="1200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b="1" dirty="0"/>
              <a:t>Institution and Technology </a:t>
            </a:r>
            <a:r>
              <a:rPr lang="en-US" sz="1200" dirty="0"/>
              <a:t>critical approaches both have at one remove </a:t>
            </a:r>
            <a:r>
              <a:rPr lang="en-US" sz="1200" dirty="0" smtClean="0"/>
              <a:t>the clear </a:t>
            </a:r>
            <a:r>
              <a:rPr lang="en-US" sz="1200" dirty="0"/>
              <a:t>significance of economics. What happened and when will often </a:t>
            </a:r>
            <a:r>
              <a:rPr lang="en-US" sz="1200" dirty="0" smtClean="0"/>
              <a:t>require some </a:t>
            </a:r>
            <a:r>
              <a:rPr lang="en-US" sz="1200" dirty="0"/>
              <a:t>recourse to economic determinants. There may be a more direct </a:t>
            </a:r>
            <a:r>
              <a:rPr lang="en-US" sz="1200" dirty="0" smtClean="0"/>
              <a:t>interdependence where </a:t>
            </a:r>
            <a:r>
              <a:rPr lang="en-US" sz="1200" dirty="0"/>
              <a:t>an investigation may make links between a </a:t>
            </a:r>
            <a:r>
              <a:rPr lang="en-US" sz="1200" dirty="0" smtClean="0"/>
              <a:t>technology and </a:t>
            </a:r>
            <a:r>
              <a:rPr lang="en-US" sz="1200" dirty="0"/>
              <a:t>the institution that produced it, or an institution and the technologies </a:t>
            </a:r>
            <a:r>
              <a:rPr lang="en-US" sz="1200" dirty="0" smtClean="0"/>
              <a:t>that shape </a:t>
            </a:r>
            <a:r>
              <a:rPr lang="en-US" sz="1200" dirty="0"/>
              <a:t>it. Both Institution and Technology frameworks may also be person</a:t>
            </a:r>
            <a:r>
              <a:rPr lang="en-US" sz="1200" dirty="0" smtClean="0"/>
              <a:t>- focused </a:t>
            </a:r>
            <a:r>
              <a:rPr lang="en-US" sz="1200" dirty="0"/>
              <a:t>(a producer or cinematographer, for example). Alternatively, </a:t>
            </a:r>
            <a:r>
              <a:rPr lang="en-US" sz="1200" dirty="0" smtClean="0"/>
              <a:t>they may </a:t>
            </a:r>
            <a:r>
              <a:rPr lang="en-US" sz="1200" dirty="0"/>
              <a:t>lead to a key historical moment when a major development took place</a:t>
            </a:r>
            <a:r>
              <a:rPr lang="en-US" sz="1200" dirty="0" smtClean="0"/>
              <a:t>. 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b="1" dirty="0"/>
              <a:t>Institutional and Technology </a:t>
            </a:r>
            <a:r>
              <a:rPr lang="en-US" sz="1200" dirty="0"/>
              <a:t>investigations may each take the student in </a:t>
            </a:r>
            <a:r>
              <a:rPr lang="en-US" sz="1200" dirty="0" smtClean="0"/>
              <a:t>the direction </a:t>
            </a:r>
            <a:r>
              <a:rPr lang="en-US" sz="1200" dirty="0"/>
              <a:t>of ideology, creating links with one or more </a:t>
            </a:r>
            <a:r>
              <a:rPr lang="en-US" sz="1200" b="1" dirty="0"/>
              <a:t>of Social, Political </a:t>
            </a:r>
            <a:r>
              <a:rPr lang="en-US" sz="1200" b="1" dirty="0" smtClean="0"/>
              <a:t>and Cultural </a:t>
            </a:r>
            <a:r>
              <a:rPr lang="en-US" sz="1200" b="1" dirty="0"/>
              <a:t>Studies, Gender Issues and Ethnicity</a:t>
            </a:r>
            <a:r>
              <a:rPr lang="en-US" sz="1200" b="1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/>
              <a:t>Overall, it is quite possible to imagine some blending of the student’s </a:t>
            </a:r>
            <a:r>
              <a:rPr lang="en-US" sz="1200" dirty="0" smtClean="0"/>
              <a:t>chosen critical </a:t>
            </a:r>
            <a:r>
              <a:rPr lang="en-US" sz="1200" dirty="0"/>
              <a:t>approach with at least one of the others listed.</a:t>
            </a:r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different </a:t>
            </a:r>
            <a:r>
              <a:rPr lang="en-US" sz="1200" dirty="0" smtClean="0"/>
              <a:t>critical approaches </a:t>
            </a:r>
            <a:r>
              <a:rPr lang="en-US" sz="1200" dirty="0"/>
              <a:t>collectively provide a tool box. As the student develops </a:t>
            </a:r>
            <a:r>
              <a:rPr lang="en-US" sz="1200" dirty="0" smtClean="0"/>
              <a:t>their proposal</a:t>
            </a:r>
            <a:r>
              <a:rPr lang="en-US" sz="1200" dirty="0"/>
              <a:t>, the appropriate tool or tools will emerge quite naturally. However</a:t>
            </a:r>
            <a:r>
              <a:rPr lang="en-US" sz="1200" dirty="0" smtClean="0"/>
              <a:t>, once </a:t>
            </a:r>
            <a:r>
              <a:rPr lang="en-US" sz="1200" dirty="0"/>
              <a:t>this happens, the student needs to keep very much to the forefront </a:t>
            </a:r>
            <a:r>
              <a:rPr lang="en-US" sz="1200" dirty="0" smtClean="0"/>
              <a:t>of their </a:t>
            </a:r>
            <a:r>
              <a:rPr lang="en-US" sz="1200" dirty="0"/>
              <a:t>research what </a:t>
            </a:r>
            <a:r>
              <a:rPr lang="en-US" sz="1200" dirty="0" err="1"/>
              <a:t>tool(s</a:t>
            </a:r>
            <a:r>
              <a:rPr lang="en-US" sz="1200" dirty="0"/>
              <a:t>) are being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3366FF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Struggling with a title / area of investigation?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14" y="1270000"/>
            <a:ext cx="8776138" cy="5369034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The process of defining the area of investigation can be divided </a:t>
            </a:r>
            <a:r>
              <a:rPr lang="en-US" dirty="0" smtClean="0"/>
              <a:t>into two </a:t>
            </a:r>
            <a:r>
              <a:rPr lang="en-US" dirty="0"/>
              <a:t>stages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 first stage</a:t>
            </a:r>
            <a:r>
              <a:rPr lang="en-US" dirty="0" smtClean="0"/>
              <a:t> </a:t>
            </a:r>
            <a:r>
              <a:rPr lang="en-US" dirty="0"/>
              <a:t>is at a basic factual level, mapping out a broad potential </a:t>
            </a:r>
            <a:r>
              <a:rPr lang="en-US" dirty="0" smtClean="0"/>
              <a:t>field of </a:t>
            </a:r>
            <a:r>
              <a:rPr lang="en-US" dirty="0"/>
              <a:t>study: for example, with a particular focus on </a:t>
            </a:r>
            <a:r>
              <a:rPr lang="en-US" i="1" dirty="0" err="1"/>
              <a:t>Unforgiven</a:t>
            </a:r>
            <a:r>
              <a:rPr lang="en-US" i="1" dirty="0"/>
              <a:t>, </a:t>
            </a:r>
            <a:r>
              <a:rPr lang="en-US" dirty="0"/>
              <a:t>how many </a:t>
            </a:r>
            <a:r>
              <a:rPr lang="en-US" dirty="0" smtClean="0"/>
              <a:t>other</a:t>
            </a:r>
            <a:r>
              <a:rPr lang="en-US" i="1" dirty="0" smtClean="0"/>
              <a:t> </a:t>
            </a:r>
            <a:r>
              <a:rPr lang="en-US" dirty="0" smtClean="0"/>
              <a:t>Westerns </a:t>
            </a:r>
            <a:r>
              <a:rPr lang="en-US" dirty="0"/>
              <a:t>has Clint Eastwood made as actor and </a:t>
            </a:r>
            <a:r>
              <a:rPr lang="en-US" dirty="0" smtClean="0"/>
              <a:t>as director</a:t>
            </a:r>
            <a:r>
              <a:rPr lang="en-US" dirty="0"/>
              <a:t>, when and under what production contexts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Answers to these questions will lead to a tighter focus on just a </a:t>
            </a:r>
            <a:r>
              <a:rPr lang="en-US" dirty="0" smtClean="0"/>
              <a:t>small section </a:t>
            </a:r>
            <a:r>
              <a:rPr lang="en-US" dirty="0"/>
              <a:t>of the broader map: for example, the Westerns </a:t>
            </a:r>
            <a:r>
              <a:rPr lang="en-US" dirty="0" smtClean="0"/>
              <a:t>Eastwood directed </a:t>
            </a:r>
            <a:r>
              <a:rPr lang="en-US" dirty="0"/>
              <a:t>or the Westerns he acted in for Sergio Leone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As the area of investigation becomes clearer, the</a:t>
            </a:r>
            <a:r>
              <a:rPr lang="en-US" dirty="0" smtClean="0"/>
              <a:t> </a:t>
            </a:r>
            <a:r>
              <a:rPr lang="en-US" b="1" dirty="0" smtClean="0"/>
              <a:t>second stage </a:t>
            </a:r>
            <a:r>
              <a:rPr lang="en-US" dirty="0" smtClean="0"/>
              <a:t>is entered </a:t>
            </a:r>
            <a:r>
              <a:rPr lang="en-US" dirty="0"/>
              <a:t>where a critical framework will emerge as being </a:t>
            </a:r>
            <a:r>
              <a:rPr lang="en-US" dirty="0" smtClean="0"/>
              <a:t>especially useful</a:t>
            </a:r>
            <a:r>
              <a:rPr lang="en-US" dirty="0"/>
              <a:t>. For example, in this case an </a:t>
            </a:r>
            <a:r>
              <a:rPr lang="en-US" dirty="0">
                <a:solidFill>
                  <a:srgbClr val="FF0000"/>
                </a:solidFill>
              </a:rPr>
              <a:t>auteur study, a star study, </a:t>
            </a:r>
            <a:r>
              <a:rPr lang="en-US" dirty="0" smtClean="0">
                <a:solidFill>
                  <a:srgbClr val="FF0000"/>
                </a:solidFill>
              </a:rPr>
              <a:t>a genre </a:t>
            </a:r>
            <a:r>
              <a:rPr lang="en-US" dirty="0">
                <a:solidFill>
                  <a:srgbClr val="FF0000"/>
                </a:solidFill>
              </a:rPr>
              <a:t>study, an institutional study </a:t>
            </a:r>
            <a:r>
              <a:rPr lang="en-US" dirty="0"/>
              <a:t>or a focus on, say</a:t>
            </a:r>
            <a:r>
              <a:rPr lang="en-US" dirty="0">
                <a:solidFill>
                  <a:srgbClr val="FF0000"/>
                </a:solidFill>
              </a:rPr>
              <a:t>, gender issues</a:t>
            </a:r>
            <a:r>
              <a:rPr lang="en-US" dirty="0" smtClean="0"/>
              <a:t>, specifically </a:t>
            </a:r>
            <a:r>
              <a:rPr lang="en-US" dirty="0"/>
              <a:t>masculinity, are all feasible.</a:t>
            </a:r>
          </a:p>
          <a:p>
            <a:r>
              <a:rPr lang="en-US" dirty="0"/>
              <a:t>Here are five different projects from the same starting point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3366FF"/>
                </a:solidFill>
              </a:rPr>
              <a:t>The </a:t>
            </a:r>
            <a:r>
              <a:rPr lang="en-US" i="1" dirty="0">
                <a:solidFill>
                  <a:srgbClr val="3366FF"/>
                </a:solidFill>
              </a:rPr>
              <a:t>impact a film either starring or directed by Clint Eastwood </a:t>
            </a:r>
            <a:r>
              <a:rPr lang="en-US" i="1" dirty="0" smtClean="0">
                <a:solidFill>
                  <a:srgbClr val="3366FF"/>
                </a:solidFill>
              </a:rPr>
              <a:t>has had </a:t>
            </a:r>
            <a:r>
              <a:rPr lang="en-US" i="1" dirty="0">
                <a:solidFill>
                  <a:srgbClr val="3366FF"/>
                </a:solidFill>
              </a:rPr>
              <a:t>on the Western genre? (focus film: </a:t>
            </a:r>
            <a:r>
              <a:rPr lang="en-US" i="1" dirty="0" err="1" smtClean="0">
                <a:solidFill>
                  <a:srgbClr val="3366FF"/>
                </a:solidFill>
              </a:rPr>
              <a:t>Unforgiven</a:t>
            </a:r>
            <a:r>
              <a:rPr lang="en-US" i="1" dirty="0" smtClean="0">
                <a:solidFill>
                  <a:srgbClr val="3366FF"/>
                </a:solidFill>
              </a:rPr>
              <a:t>)</a:t>
            </a:r>
          </a:p>
          <a:p>
            <a:pPr>
              <a:buNone/>
            </a:pPr>
            <a:endParaRPr lang="en-US" i="1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>
                <a:solidFill>
                  <a:srgbClr val="3366FF"/>
                </a:solidFill>
              </a:rPr>
              <a:t>The impact Eastwood’s performance in a Leone film has had on </a:t>
            </a:r>
            <a:r>
              <a:rPr lang="en-US" i="1" dirty="0" smtClean="0">
                <a:solidFill>
                  <a:srgbClr val="3366FF"/>
                </a:solidFill>
              </a:rPr>
              <a:t>the representation </a:t>
            </a:r>
            <a:r>
              <a:rPr lang="en-US" i="1" dirty="0">
                <a:solidFill>
                  <a:srgbClr val="3366FF"/>
                </a:solidFill>
              </a:rPr>
              <a:t>of western heroes subsequently? (focus film: </a:t>
            </a:r>
            <a:r>
              <a:rPr lang="en-US" i="1" dirty="0" smtClean="0">
                <a:solidFill>
                  <a:srgbClr val="3366FF"/>
                </a:solidFill>
              </a:rPr>
              <a:t>The Good</a:t>
            </a:r>
            <a:r>
              <a:rPr lang="en-US" i="1" dirty="0">
                <a:solidFill>
                  <a:srgbClr val="3366FF"/>
                </a:solidFill>
              </a:rPr>
              <a:t>, the Bad and the Ugly</a:t>
            </a:r>
            <a:r>
              <a:rPr lang="en-US" i="1" dirty="0" smtClean="0">
                <a:solidFill>
                  <a:srgbClr val="3366FF"/>
                </a:solidFill>
              </a:rPr>
              <a:t>)</a:t>
            </a:r>
          </a:p>
          <a:p>
            <a:pPr>
              <a:buNone/>
            </a:pPr>
            <a:endParaRPr lang="en-US" i="1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>
                <a:solidFill>
                  <a:srgbClr val="3366FF"/>
                </a:solidFill>
              </a:rPr>
              <a:t>The contribution of Eastwood’s star image to the ideology of films </a:t>
            </a:r>
            <a:r>
              <a:rPr lang="en-US" i="1" dirty="0" smtClean="0">
                <a:solidFill>
                  <a:srgbClr val="3366FF"/>
                </a:solidFill>
              </a:rPr>
              <a:t>in which </a:t>
            </a:r>
            <a:r>
              <a:rPr lang="en-US" i="1" dirty="0">
                <a:solidFill>
                  <a:srgbClr val="3366FF"/>
                </a:solidFill>
              </a:rPr>
              <a:t>he stars (focus film: The Outlaw </a:t>
            </a:r>
            <a:r>
              <a:rPr lang="en-US" i="1" dirty="0" err="1">
                <a:solidFill>
                  <a:srgbClr val="3366FF"/>
                </a:solidFill>
              </a:rPr>
              <a:t>Josey</a:t>
            </a:r>
            <a:r>
              <a:rPr lang="en-US" i="1" dirty="0">
                <a:solidFill>
                  <a:srgbClr val="3366FF"/>
                </a:solidFill>
              </a:rPr>
              <a:t> Wales</a:t>
            </a:r>
            <a:r>
              <a:rPr lang="en-US" i="1" dirty="0" smtClean="0">
                <a:solidFill>
                  <a:srgbClr val="3366FF"/>
                </a:solidFill>
              </a:rPr>
              <a:t>)</a:t>
            </a:r>
          </a:p>
          <a:p>
            <a:pPr>
              <a:buNone/>
            </a:pPr>
            <a:endParaRPr lang="en-US" i="1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>
                <a:solidFill>
                  <a:srgbClr val="3366FF"/>
                </a:solidFill>
              </a:rPr>
              <a:t>Influences of Leone on Eastwood as a director of Westerns? (</a:t>
            </a:r>
            <a:r>
              <a:rPr lang="en-US" i="1" dirty="0" smtClean="0">
                <a:solidFill>
                  <a:srgbClr val="3366FF"/>
                </a:solidFill>
              </a:rPr>
              <a:t>focus film</a:t>
            </a:r>
            <a:r>
              <a:rPr lang="en-US" i="1" dirty="0">
                <a:solidFill>
                  <a:srgbClr val="3366FF"/>
                </a:solidFill>
              </a:rPr>
              <a:t>: A Fistful of Dollars)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3366FF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Do the same thing with your chosen star, director, film, genre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65" y="1357586"/>
            <a:ext cx="8653517" cy="534275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 Film Thirteen, director Catherine Hardwicke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Films: Twilight, Lords of </a:t>
            </a:r>
            <a:r>
              <a:rPr lang="en-US" dirty="0" err="1" smtClean="0"/>
              <a:t>Dogtown</a:t>
            </a:r>
            <a:r>
              <a:rPr lang="en-US" dirty="0" smtClean="0"/>
              <a:t>, Thirteen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Possible focus areas: Coming of age films (Genre)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Independent filmmaking (Institution)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Through a woman’s eyes : Female direction and subject matter in cinema (Thirteen, The Heart is Deceitful above all things, Fish Tank - Gender)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 hate myself and I want to…” Tackling the rage and realism of teenage life in film (Thirteen, Kid A, Elephant – Genre)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3366FF"/>
          </a:solidFill>
        </p:spPr>
        <p:txBody>
          <a:bodyPr>
            <a:normAutofit/>
          </a:bodyPr>
          <a:lstStyle/>
          <a:p>
            <a:r>
              <a:rPr lang="en-US" sz="2800" cap="small" dirty="0" smtClean="0"/>
              <a:t>Teen Movies</a:t>
            </a:r>
            <a:endParaRPr lang="en-US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responses to the teen movie</a:t>
            </a:r>
          </a:p>
          <a:p>
            <a:r>
              <a:rPr lang="en-US" dirty="0" smtClean="0"/>
              <a:t>Optimism, realism, pessimism</a:t>
            </a:r>
          </a:p>
          <a:p>
            <a:r>
              <a:rPr lang="en-US" dirty="0" smtClean="0"/>
              <a:t>Audiences of teen movies</a:t>
            </a:r>
          </a:p>
          <a:p>
            <a:r>
              <a:rPr lang="en-US" dirty="0" smtClean="0"/>
              <a:t>Breakfast Club, Elephant, Rebel Without a Cause, Rules of Attraction, Super bad, Carrie, Heathers, The Virgin Suicides…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1978</Words>
  <Application>Microsoft Macintosh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 Guide to Conducting and Presenting your research project</vt:lpstr>
      <vt:lpstr>What to include</vt:lpstr>
      <vt:lpstr>The films</vt:lpstr>
      <vt:lpstr>Title</vt:lpstr>
      <vt:lpstr>Topic / Framework Areas</vt:lpstr>
      <vt:lpstr>8 Topics/ Frameworks</vt:lpstr>
      <vt:lpstr>Struggling with a title / area of investigation?</vt:lpstr>
      <vt:lpstr>Do the same thing with your chosen star, director, film, genre</vt:lpstr>
      <vt:lpstr>Teen Movies</vt:lpstr>
      <vt:lpstr>Where to research</vt:lpstr>
      <vt:lpstr>Catalogue of Sources</vt:lpstr>
      <vt:lpstr>Writing The Script</vt:lpstr>
      <vt:lpstr>Structuring the Script</vt:lpstr>
      <vt:lpstr>Referencing the catalogue in the script</vt:lpstr>
    </vt:vector>
  </TitlesOfParts>
  <Company>Prior Pursglove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Conducting and Presenting your research project</dc:title>
  <dc:creator>Office 2004 Test Drive User</dc:creator>
  <cp:lastModifiedBy>Office 2004 Test Drive User</cp:lastModifiedBy>
  <cp:revision>2</cp:revision>
  <dcterms:created xsi:type="dcterms:W3CDTF">2010-10-03T15:09:41Z</dcterms:created>
  <dcterms:modified xsi:type="dcterms:W3CDTF">2010-10-03T17:25:34Z</dcterms:modified>
</cp:coreProperties>
</file>