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0"/>
  </p:notesMasterIdLst>
  <p:sldIdLst>
    <p:sldId id="256" r:id="rId5"/>
    <p:sldId id="286" r:id="rId6"/>
    <p:sldId id="287" r:id="rId7"/>
    <p:sldId id="289" r:id="rId8"/>
    <p:sldId id="290" r:id="rId9"/>
    <p:sldId id="285" r:id="rId10"/>
    <p:sldId id="291" r:id="rId11"/>
    <p:sldId id="292" r:id="rId12"/>
    <p:sldId id="293" r:id="rId13"/>
    <p:sldId id="294" r:id="rId14"/>
    <p:sldId id="295" r:id="rId15"/>
    <p:sldId id="296" r:id="rId16"/>
    <p:sldId id="298" r:id="rId17"/>
    <p:sldId id="299" r:id="rId18"/>
    <p:sldId id="297"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FF62"/>
    <a:srgbClr val="00D8E8"/>
    <a:srgbClr val="5EEE5A"/>
    <a:srgbClr val="00EEFF"/>
    <a:srgbClr val="D90DFF"/>
    <a:srgbClr val="FFB500"/>
    <a:srgbClr val="008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0796" autoAdjust="0"/>
  </p:normalViewPr>
  <p:slideViewPr>
    <p:cSldViewPr snapToGrid="0" snapToObjects="1">
      <p:cViewPr varScale="1">
        <p:scale>
          <a:sx n="66" d="100"/>
          <a:sy n="66" d="100"/>
        </p:scale>
        <p:origin x="426" y="96"/>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E2B192D-2205-47AE-B53C-4E6AC2618744}" type="datetimeFigureOut">
              <a:rPr lang="en-GB" smtClean="0"/>
              <a:t>28/11/2019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B30B80E-3D78-4DEA-89C3-93C2954751CC}" type="slidenum">
              <a:rPr lang="en-GB" smtClean="0"/>
              <a:t>‹#›</a:t>
            </a:fld>
            <a:endParaRPr lang="en-GB"/>
          </a:p>
        </p:txBody>
      </p:sp>
    </p:spTree>
    <p:extLst>
      <p:ext uri="{BB962C8B-B14F-4D97-AF65-F5344CB8AC3E}">
        <p14:creationId xmlns:p14="http://schemas.microsoft.com/office/powerpoint/2010/main" val="91005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https://www.youtube.com/watch?v=yy5THitqPBw</a:t>
            </a:r>
            <a:endParaRPr lang="en-GB" dirty="0"/>
          </a:p>
        </p:txBody>
      </p:sp>
      <p:sp>
        <p:nvSpPr>
          <p:cNvPr id="4" name="Slide Number Placeholder 3"/>
          <p:cNvSpPr>
            <a:spLocks noGrp="1"/>
          </p:cNvSpPr>
          <p:nvPr>
            <p:ph type="sldNum" sz="quarter" idx="10"/>
          </p:nvPr>
        </p:nvSpPr>
        <p:spPr/>
        <p:txBody>
          <a:bodyPr/>
          <a:lstStyle/>
          <a:p>
            <a:fld id="{FB30B80E-3D78-4DEA-89C3-93C2954751CC}" type="slidenum">
              <a:rPr lang="en-GB" smtClean="0"/>
              <a:t>2</a:t>
            </a:fld>
            <a:endParaRPr lang="en-GB"/>
          </a:p>
        </p:txBody>
      </p:sp>
    </p:spTree>
    <p:extLst>
      <p:ext uri="{BB962C8B-B14F-4D97-AF65-F5344CB8AC3E}">
        <p14:creationId xmlns:p14="http://schemas.microsoft.com/office/powerpoint/2010/main" val="358226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okzSB6BwMs"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Q_P8WCbhC6s" TargetMode="External"/><Relationship Id="rId2" Type="http://schemas.openxmlformats.org/officeDocument/2006/relationships/hyperlink" Target="https://www.youtube.com/watch?v=E0CazRHB0so" TargetMode="External"/><Relationship Id="rId1" Type="http://schemas.openxmlformats.org/officeDocument/2006/relationships/slideLayout" Target="../slideLayouts/slideLayout1.xml"/><Relationship Id="rId5" Type="http://schemas.openxmlformats.org/officeDocument/2006/relationships/hyperlink" Target="https://www.youtube.com/watch?v=hNCmb-4oXJA" TargetMode="External"/><Relationship Id="rId4" Type="http://schemas.openxmlformats.org/officeDocument/2006/relationships/hyperlink" Target="https://www.youtube.com/watch?v=76yBTNDB6v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6ZfuNTqbHE8"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outube.com/watch?v=n9DwoQ7HWv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AUTdjf9rko"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outube.com/watch?v=paFgQNPGls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5EEE5A"/>
          </a:solidFill>
        </p:spPr>
        <p:txBody>
          <a:bodyPr>
            <a:normAutofit fontScale="90000"/>
          </a:bodyPr>
          <a:lstStyle/>
          <a:p>
            <a:pPr algn="l"/>
            <a:r>
              <a:rPr lang="en-US" dirty="0" smtClean="0">
                <a:solidFill>
                  <a:schemeClr val="bg1"/>
                </a:solidFill>
              </a:rPr>
              <a:t>BTEC Media </a:t>
            </a:r>
            <a:endParaRPr lang="en-US" dirty="0">
              <a:solidFill>
                <a:schemeClr val="bg1"/>
              </a:solidFill>
            </a:endParaRPr>
          </a:p>
        </p:txBody>
      </p:sp>
      <p:sp>
        <p:nvSpPr>
          <p:cNvPr id="4"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5" name="Title 1"/>
          <p:cNvSpPr txBox="1">
            <a:spLocks/>
          </p:cNvSpPr>
          <p:nvPr/>
        </p:nvSpPr>
        <p:spPr>
          <a:xfrm>
            <a:off x="65337" y="851372"/>
            <a:ext cx="1551099" cy="734876"/>
          </a:xfrm>
          <a:prstGeom prst="rect">
            <a:avLst/>
          </a:prstGeom>
          <a:solidFill>
            <a:srgbClr val="00D8E8"/>
          </a:solidFill>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HOOK</a:t>
            </a:r>
            <a:endParaRPr lang="en-US" dirty="0">
              <a:solidFill>
                <a:schemeClr val="bg1"/>
              </a:solidFill>
            </a:endParaRPr>
          </a:p>
        </p:txBody>
      </p:sp>
      <p:sp>
        <p:nvSpPr>
          <p:cNvPr id="11" name="Subtitle 2"/>
          <p:cNvSpPr txBox="1">
            <a:spLocks/>
          </p:cNvSpPr>
          <p:nvPr/>
        </p:nvSpPr>
        <p:spPr>
          <a:xfrm>
            <a:off x="93833" y="1663534"/>
            <a:ext cx="2884217" cy="10184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a:p>
        </p:txBody>
      </p:sp>
      <p:sp>
        <p:nvSpPr>
          <p:cNvPr id="10" name="Subtitle 2"/>
          <p:cNvSpPr txBox="1">
            <a:spLocks/>
          </p:cNvSpPr>
          <p:nvPr/>
        </p:nvSpPr>
        <p:spPr>
          <a:xfrm>
            <a:off x="1787234" y="851373"/>
            <a:ext cx="7256388" cy="73487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a:p>
        </p:txBody>
      </p:sp>
      <p:sp>
        <p:nvSpPr>
          <p:cNvPr id="6" name="TextBox 5"/>
          <p:cNvSpPr txBox="1"/>
          <p:nvPr/>
        </p:nvSpPr>
        <p:spPr>
          <a:xfrm>
            <a:off x="476655" y="1789889"/>
            <a:ext cx="7762673" cy="2554545"/>
          </a:xfrm>
          <a:prstGeom prst="rect">
            <a:avLst/>
          </a:prstGeom>
          <a:noFill/>
        </p:spPr>
        <p:txBody>
          <a:bodyPr wrap="square" rtlCol="0">
            <a:spAutoFit/>
          </a:bodyPr>
          <a:lstStyle/>
          <a:p>
            <a:r>
              <a:rPr lang="en-GB" sz="3200" dirty="0" smtClean="0"/>
              <a:t>Log on to the PCs and follow this path:</a:t>
            </a:r>
          </a:p>
          <a:p>
            <a:endParaRPr lang="en-GB" sz="3200" dirty="0"/>
          </a:p>
          <a:p>
            <a:r>
              <a:rPr lang="en-GB" sz="3200" dirty="0" smtClean="0"/>
              <a:t>Shared </a:t>
            </a:r>
            <a:r>
              <a:rPr lang="en-GB" sz="3200" dirty="0" smtClean="0">
                <a:sym typeface="Wingdings" panose="05000000000000000000" pitchFamily="2" charset="2"/>
              </a:rPr>
              <a:t> </a:t>
            </a:r>
            <a:r>
              <a:rPr lang="en-GB" sz="3200" dirty="0" smtClean="0"/>
              <a:t>BTEC Media </a:t>
            </a:r>
            <a:r>
              <a:rPr lang="en-GB" sz="3200" dirty="0" smtClean="0">
                <a:sym typeface="Wingdings" panose="05000000000000000000" pitchFamily="2" charset="2"/>
              </a:rPr>
              <a:t> Independent Study Resources  Unit 1 Revision  Past Papers </a:t>
            </a:r>
            <a:r>
              <a:rPr lang="en-GB" sz="3200" dirty="0" smtClean="0">
                <a:solidFill>
                  <a:srgbClr val="FF0000"/>
                </a:solidFill>
                <a:sym typeface="Wingdings" panose="05000000000000000000" pitchFamily="2" charset="2"/>
              </a:rPr>
              <a:t>‘2019 Examiner Report’ </a:t>
            </a:r>
            <a:endParaRPr lang="en-GB" sz="3200" dirty="0">
              <a:solidFill>
                <a:srgbClr val="FF0000"/>
              </a:solidFill>
            </a:endParaRPr>
          </a:p>
        </p:txBody>
      </p:sp>
    </p:spTree>
    <p:extLst>
      <p:ext uri="{BB962C8B-B14F-4D97-AF65-F5344CB8AC3E}">
        <p14:creationId xmlns:p14="http://schemas.microsoft.com/office/powerpoint/2010/main" val="2372007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8"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pic>
        <p:nvPicPr>
          <p:cNvPr id="11" name="Picture 10"/>
          <p:cNvPicPr>
            <a:picLocks noChangeAspect="1"/>
          </p:cNvPicPr>
          <p:nvPr/>
        </p:nvPicPr>
        <p:blipFill rotWithShape="1">
          <a:blip r:embed="rId2"/>
          <a:srcRect b="51673"/>
          <a:stretch/>
        </p:blipFill>
        <p:spPr>
          <a:xfrm>
            <a:off x="147637" y="1852613"/>
            <a:ext cx="8848725" cy="1523634"/>
          </a:xfrm>
          <a:prstGeom prst="rect">
            <a:avLst/>
          </a:prstGeom>
        </p:spPr>
      </p:pic>
      <p:sp>
        <p:nvSpPr>
          <p:cNvPr id="5" name="Rectangle 4"/>
          <p:cNvSpPr/>
          <p:nvPr/>
        </p:nvSpPr>
        <p:spPr>
          <a:xfrm>
            <a:off x="4270549" y="1979525"/>
            <a:ext cx="1517302" cy="3114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p:cNvSpPr/>
          <p:nvPr/>
        </p:nvSpPr>
        <p:spPr>
          <a:xfrm>
            <a:off x="217976" y="2803490"/>
            <a:ext cx="977778" cy="26125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TextBox 2"/>
          <p:cNvSpPr txBox="1"/>
          <p:nvPr/>
        </p:nvSpPr>
        <p:spPr>
          <a:xfrm>
            <a:off x="321547" y="3597310"/>
            <a:ext cx="8068827" cy="2031325"/>
          </a:xfrm>
          <a:prstGeom prst="rect">
            <a:avLst/>
          </a:prstGeom>
          <a:noFill/>
        </p:spPr>
        <p:txBody>
          <a:bodyPr wrap="square" rtlCol="0">
            <a:spAutoFit/>
          </a:bodyPr>
          <a:lstStyle/>
          <a:p>
            <a:r>
              <a:rPr lang="en-GB" dirty="0" smtClean="0"/>
              <a:t>What do you associate with animated films ?</a:t>
            </a:r>
          </a:p>
          <a:p>
            <a:endParaRPr lang="en-GB" dirty="0"/>
          </a:p>
          <a:p>
            <a:r>
              <a:rPr lang="en-GB" dirty="0" smtClean="0"/>
              <a:t>Remember animated films are sub genres of action. </a:t>
            </a:r>
          </a:p>
          <a:p>
            <a:endParaRPr lang="en-GB" dirty="0"/>
          </a:p>
          <a:p>
            <a:r>
              <a:rPr lang="en-GB" dirty="0">
                <a:hlinkClick r:id="rId3"/>
              </a:rPr>
              <a:t>https://</a:t>
            </a:r>
            <a:r>
              <a:rPr lang="en-GB" dirty="0" smtClean="0">
                <a:hlinkClick r:id="rId3"/>
              </a:rPr>
              <a:t>www.youtube.com/watch?v=AokzSB6BwMs</a:t>
            </a:r>
            <a:r>
              <a:rPr lang="en-GB" dirty="0" smtClean="0"/>
              <a:t> – Ralph (how far is it clearly an action film?)</a:t>
            </a:r>
          </a:p>
          <a:p>
            <a:endParaRPr lang="en-GB" dirty="0"/>
          </a:p>
        </p:txBody>
      </p:sp>
    </p:spTree>
    <p:extLst>
      <p:ext uri="{BB962C8B-B14F-4D97-AF65-F5344CB8AC3E}">
        <p14:creationId xmlns:p14="http://schemas.microsoft.com/office/powerpoint/2010/main" val="1887857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8"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sp>
        <p:nvSpPr>
          <p:cNvPr id="4" name="TextBox 3"/>
          <p:cNvSpPr txBox="1"/>
          <p:nvPr/>
        </p:nvSpPr>
        <p:spPr>
          <a:xfrm>
            <a:off x="1630334" y="895644"/>
            <a:ext cx="8028633" cy="646331"/>
          </a:xfrm>
          <a:prstGeom prst="rect">
            <a:avLst/>
          </a:prstGeom>
          <a:noFill/>
        </p:spPr>
        <p:txBody>
          <a:bodyPr wrap="square" rtlCol="0">
            <a:spAutoFit/>
          </a:bodyPr>
          <a:lstStyle/>
          <a:p>
            <a:r>
              <a:rPr lang="en-GB" dirty="0" smtClean="0"/>
              <a:t>Analyse how genre codes have been applied to the poster to appeal to a family audience (10)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72" y="1630520"/>
            <a:ext cx="3507574" cy="520411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484" y="1656172"/>
            <a:ext cx="3766022" cy="5250031"/>
          </a:xfrm>
          <a:prstGeom prst="rect">
            <a:avLst/>
          </a:prstGeom>
        </p:spPr>
      </p:pic>
    </p:spTree>
    <p:extLst>
      <p:ext uri="{BB962C8B-B14F-4D97-AF65-F5344CB8AC3E}">
        <p14:creationId xmlns:p14="http://schemas.microsoft.com/office/powerpoint/2010/main" val="1098109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4" name="TextBox 3"/>
          <p:cNvSpPr txBox="1"/>
          <p:nvPr/>
        </p:nvSpPr>
        <p:spPr>
          <a:xfrm>
            <a:off x="174172" y="781447"/>
            <a:ext cx="8694058" cy="6340197"/>
          </a:xfrm>
          <a:prstGeom prst="rect">
            <a:avLst/>
          </a:prstGeom>
          <a:noFill/>
        </p:spPr>
        <p:txBody>
          <a:bodyPr wrap="square" rtlCol="0">
            <a:spAutoFit/>
          </a:bodyPr>
          <a:lstStyle/>
          <a:p>
            <a:r>
              <a:rPr lang="en-GB" sz="2000" b="1" u="sng" dirty="0" smtClean="0"/>
              <a:t>A</a:t>
            </a:r>
            <a:r>
              <a:rPr lang="en-GB" b="1" u="sng" dirty="0" smtClean="0"/>
              <a:t>nalyse how the media uses subversion of genre through codes and against conventions (10</a:t>
            </a:r>
            <a:r>
              <a:rPr lang="en-GB" sz="2000" b="1" u="sng" dirty="0" smtClean="0"/>
              <a:t>) </a:t>
            </a:r>
            <a:endParaRPr lang="en-GB" sz="1600" b="1" u="sng" dirty="0"/>
          </a:p>
          <a:p>
            <a:pPr marL="342900" indent="-342900">
              <a:buFontTx/>
              <a:buChar char="-"/>
            </a:pPr>
            <a:r>
              <a:rPr lang="en-GB" dirty="0" smtClean="0"/>
              <a:t>Hard Out Here- goes against pop genre conventions</a:t>
            </a:r>
          </a:p>
          <a:p>
            <a:pPr marL="342900" indent="-342900">
              <a:buFontTx/>
              <a:buChar char="-"/>
            </a:pPr>
            <a:r>
              <a:rPr lang="en-GB" dirty="0"/>
              <a:t>against horror </a:t>
            </a:r>
            <a:r>
              <a:rPr lang="en-GB" dirty="0" smtClean="0"/>
              <a:t>conventions</a:t>
            </a:r>
          </a:p>
          <a:p>
            <a:pPr marL="342900" indent="-342900">
              <a:buFontTx/>
              <a:buChar char="-"/>
            </a:pPr>
            <a:r>
              <a:rPr lang="en-GB" dirty="0">
                <a:hlinkClick r:id="rId2"/>
              </a:rPr>
              <a:t>https://</a:t>
            </a:r>
            <a:r>
              <a:rPr lang="en-GB" dirty="0" smtClean="0">
                <a:hlinkClick r:id="rId2"/>
              </a:rPr>
              <a:t>www.youtube.com/watch?v=E0CazRHB0so</a:t>
            </a:r>
            <a:endParaRPr lang="en-GB" dirty="0" smtClean="0"/>
          </a:p>
          <a:p>
            <a:pPr marL="342900" indent="-342900">
              <a:buFontTx/>
              <a:buChar char="-"/>
            </a:pPr>
            <a:endParaRPr lang="en-GB" dirty="0" smtClean="0"/>
          </a:p>
          <a:p>
            <a:pPr marL="342900" indent="-342900">
              <a:buFontTx/>
              <a:buChar char="-"/>
            </a:pPr>
            <a:r>
              <a:rPr lang="en-GB" dirty="0" smtClean="0"/>
              <a:t>Hush-  using disability to go against horror conventions- usually women are represented sexually or weak. Here a deaf woman is the hero and survives against the dominant man </a:t>
            </a:r>
          </a:p>
          <a:p>
            <a:pPr marL="342900" indent="-342900">
              <a:buFontTx/>
              <a:buChar char="-"/>
            </a:pPr>
            <a:r>
              <a:rPr lang="en-GB" dirty="0">
                <a:hlinkClick r:id="rId3"/>
              </a:rPr>
              <a:t>https://</a:t>
            </a:r>
            <a:r>
              <a:rPr lang="en-GB" dirty="0" smtClean="0">
                <a:hlinkClick r:id="rId3"/>
              </a:rPr>
              <a:t>www.youtube.com/watch?v=Q_P8WCbhC6s</a:t>
            </a:r>
            <a:endParaRPr lang="en-GB" dirty="0" smtClean="0"/>
          </a:p>
          <a:p>
            <a:r>
              <a:rPr lang="en-GB" dirty="0" smtClean="0"/>
              <a:t>- Don’t Breathe- goes against horror conventions</a:t>
            </a:r>
          </a:p>
          <a:p>
            <a:r>
              <a:rPr lang="en-GB" dirty="0" smtClean="0"/>
              <a:t>Old man, disability is the main villain, villain wasn’t looking for trouble, alpha male dies first, female strong lead.</a:t>
            </a:r>
          </a:p>
          <a:p>
            <a:r>
              <a:rPr lang="en-GB" dirty="0">
                <a:hlinkClick r:id="rId4"/>
              </a:rPr>
              <a:t>https://</a:t>
            </a:r>
            <a:r>
              <a:rPr lang="en-GB" dirty="0" smtClean="0">
                <a:hlinkClick r:id="rId4"/>
              </a:rPr>
              <a:t>www.youtube.com/watch?v=76yBTNDB6vU</a:t>
            </a:r>
            <a:endParaRPr lang="en-GB" dirty="0" smtClean="0"/>
          </a:p>
          <a:p>
            <a:endParaRPr lang="en-GB" dirty="0" smtClean="0"/>
          </a:p>
          <a:p>
            <a:pPr marL="285750" indent="-285750">
              <a:buFontTx/>
              <a:buChar char="-"/>
            </a:pPr>
            <a:r>
              <a:rPr lang="en-GB" dirty="0" smtClean="0"/>
              <a:t>US – goes against horror conventions using psychological themes </a:t>
            </a:r>
          </a:p>
          <a:p>
            <a:pPr marL="285750" indent="-285750">
              <a:buFontTx/>
              <a:buChar char="-"/>
            </a:pPr>
            <a:r>
              <a:rPr lang="en-GB" dirty="0">
                <a:hlinkClick r:id="rId5"/>
              </a:rPr>
              <a:t>https://</a:t>
            </a:r>
            <a:r>
              <a:rPr lang="en-GB" dirty="0" smtClean="0">
                <a:hlinkClick r:id="rId5"/>
              </a:rPr>
              <a:t>www.youtube.com/watch?v=hNCmb-4oXJA</a:t>
            </a:r>
            <a:endParaRPr lang="en-GB" dirty="0" smtClean="0"/>
          </a:p>
          <a:p>
            <a:pPr marL="285750" indent="-285750">
              <a:buFontTx/>
              <a:buChar char="-"/>
            </a:pPr>
            <a:endParaRPr lang="en-GB" dirty="0" smtClean="0"/>
          </a:p>
          <a:p>
            <a:pPr marL="342900" indent="-342900">
              <a:buFontTx/>
              <a:buChar char="-"/>
            </a:pPr>
            <a:r>
              <a:rPr lang="en-GB" dirty="0" smtClean="0"/>
              <a:t>Bird Box- goes against thriller conventions- blind folds unusual for thrillers- narrative revolves around the light having a bad spirit which leads you to commit suicide. </a:t>
            </a:r>
          </a:p>
          <a:p>
            <a:pPr marL="342900" indent="-342900">
              <a:buFontTx/>
              <a:buChar char="-"/>
            </a:pPr>
            <a:endParaRPr lang="en-GB" sz="2400" dirty="0"/>
          </a:p>
        </p:txBody>
      </p:sp>
      <p:sp>
        <p:nvSpPr>
          <p:cNvPr id="3" name="TextBox 2"/>
          <p:cNvSpPr txBox="1"/>
          <p:nvPr/>
        </p:nvSpPr>
        <p:spPr>
          <a:xfrm>
            <a:off x="580572" y="90843"/>
            <a:ext cx="7881257" cy="646331"/>
          </a:xfrm>
          <a:prstGeom prst="rect">
            <a:avLst/>
          </a:prstGeom>
          <a:solidFill>
            <a:srgbClr val="FFFF00"/>
          </a:solidFill>
        </p:spPr>
        <p:txBody>
          <a:bodyPr wrap="square" rtlCol="0">
            <a:spAutoFit/>
          </a:bodyPr>
          <a:lstStyle/>
          <a:p>
            <a:r>
              <a:rPr lang="en-GB" dirty="0" smtClean="0"/>
              <a:t>Most recent films goes against conventions of genre to them from getting repetitive. </a:t>
            </a:r>
            <a:endParaRPr lang="en-GB" dirty="0"/>
          </a:p>
        </p:txBody>
      </p:sp>
    </p:spTree>
    <p:extLst>
      <p:ext uri="{BB962C8B-B14F-4D97-AF65-F5344CB8AC3E}">
        <p14:creationId xmlns:p14="http://schemas.microsoft.com/office/powerpoint/2010/main" val="2745727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4" name="TextBox 3"/>
          <p:cNvSpPr txBox="1"/>
          <p:nvPr/>
        </p:nvSpPr>
        <p:spPr>
          <a:xfrm>
            <a:off x="174172" y="781447"/>
            <a:ext cx="8694058" cy="5755422"/>
          </a:xfrm>
          <a:prstGeom prst="rect">
            <a:avLst/>
          </a:prstGeom>
          <a:noFill/>
        </p:spPr>
        <p:txBody>
          <a:bodyPr wrap="square" rtlCol="0">
            <a:spAutoFit/>
          </a:bodyPr>
          <a:lstStyle/>
          <a:p>
            <a:r>
              <a:rPr lang="en-GB" sz="2000" b="1" u="sng" dirty="0" smtClean="0"/>
              <a:t>A</a:t>
            </a:r>
            <a:r>
              <a:rPr lang="en-GB" b="1" u="sng" dirty="0" smtClean="0"/>
              <a:t>nalyse how the media uses subversion of genre through codes and against conventions (10</a:t>
            </a:r>
            <a:r>
              <a:rPr lang="en-GB" sz="2000" b="1" u="sng" dirty="0" smtClean="0"/>
              <a:t>)</a:t>
            </a:r>
          </a:p>
          <a:p>
            <a:endParaRPr lang="en-GB" sz="2000" b="1" u="sng" dirty="0" smtClean="0"/>
          </a:p>
          <a:p>
            <a:r>
              <a:rPr lang="en-GB" sz="1400" dirty="0" smtClean="0"/>
              <a:t>A horror film conventions are the use of iconography (something iconic to a genre) through the use of props such as knives, makeup of blood and low key lighting set in a isolated place with intense use of sound to create an atmosphere for the audience. Usually the victim is a sexualised woman that is in need of help and is killed first in the film (if there is a group). Horror films usually end on a resolution that isn’t fully resolved to scare the audience as they feel it could happen to them.  </a:t>
            </a:r>
          </a:p>
          <a:p>
            <a:endParaRPr lang="en-GB" sz="1400" dirty="0"/>
          </a:p>
          <a:p>
            <a:r>
              <a:rPr lang="en-GB" sz="1400" dirty="0" smtClean="0"/>
              <a:t>The film Hush however has some of these conventions but also massively goes against them. There is female lead however she not stereotypical as she has a disability </a:t>
            </a:r>
            <a:r>
              <a:rPr lang="en-GB" sz="1400" dirty="0"/>
              <a:t>(</a:t>
            </a:r>
            <a:r>
              <a:rPr lang="en-GB" sz="1400" dirty="0" smtClean="0"/>
              <a:t>she is deaf and cannot speak). Arguably this makes the film more scary as she’s unaware and is extra vulnerable (a stereotype with disability). Although at the end of the film, she defeats him with a cross-bow and is the hero (</a:t>
            </a:r>
            <a:r>
              <a:rPr lang="en-GB" sz="1400" dirty="0" err="1" smtClean="0"/>
              <a:t>Propp’s</a:t>
            </a:r>
            <a:r>
              <a:rPr lang="en-GB" sz="1400" dirty="0" smtClean="0"/>
              <a:t> theory). This goes against conventions of a horror film. Nonetheless it is conventional as it uses non- diegetic sound of deep tones and diegetic sound to create realism to scare the audience which builds tension. </a:t>
            </a:r>
          </a:p>
          <a:p>
            <a:endParaRPr lang="en-GB" sz="1400" dirty="0"/>
          </a:p>
          <a:p>
            <a:r>
              <a:rPr lang="en-GB" sz="1400" dirty="0" smtClean="0"/>
              <a:t>Mega mind is a subversion to the sub-genre of action- superhero films. This is due to the main character being an anti-hero/antagonist. </a:t>
            </a:r>
            <a:r>
              <a:rPr lang="en-GB" sz="1400" dirty="0"/>
              <a:t>The producers have encoded that he is a villain the codes of the black leather costume which could connote to death and evil. </a:t>
            </a:r>
            <a:endParaRPr lang="en-GB" sz="1600" dirty="0"/>
          </a:p>
          <a:p>
            <a:r>
              <a:rPr lang="en-GB" sz="1400" dirty="0" smtClean="0"/>
              <a:t>However due to the amount of screen time (editing) we like his character. This goes against conventions of superhero films as usually they focus on the hero, not the villain. Although at the end it is made clear he is a hero as it shows that change is positive and that people that are bad are not fully naturally bad which influences children to consider their actions to others, which is an effect mentioned by Stuart Hall (Education) and the gratification of Information (Uses &amp; Gratifications). </a:t>
            </a:r>
            <a:endParaRPr lang="en-GB" sz="1600" dirty="0"/>
          </a:p>
        </p:txBody>
      </p:sp>
      <p:sp>
        <p:nvSpPr>
          <p:cNvPr id="3" name="TextBox 2"/>
          <p:cNvSpPr txBox="1"/>
          <p:nvPr/>
        </p:nvSpPr>
        <p:spPr>
          <a:xfrm>
            <a:off x="580572" y="90843"/>
            <a:ext cx="7881257" cy="646331"/>
          </a:xfrm>
          <a:prstGeom prst="rect">
            <a:avLst/>
          </a:prstGeom>
          <a:solidFill>
            <a:srgbClr val="FFFF00"/>
          </a:solidFill>
        </p:spPr>
        <p:txBody>
          <a:bodyPr wrap="square" rtlCol="0">
            <a:spAutoFit/>
          </a:bodyPr>
          <a:lstStyle/>
          <a:p>
            <a:r>
              <a:rPr lang="en-GB" dirty="0" smtClean="0"/>
              <a:t>Most recent films goes against conventions of genre to them from getting repetitive. </a:t>
            </a:r>
            <a:endParaRPr lang="en-GB" dirty="0"/>
          </a:p>
        </p:txBody>
      </p:sp>
    </p:spTree>
    <p:extLst>
      <p:ext uri="{BB962C8B-B14F-4D97-AF65-F5344CB8AC3E}">
        <p14:creationId xmlns:p14="http://schemas.microsoft.com/office/powerpoint/2010/main" val="3586292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GB" dirty="0" err="1" smtClean="0"/>
              <a:t>Propp’s</a:t>
            </a:r>
            <a:r>
              <a:rPr lang="en-GB" dirty="0" smtClean="0"/>
              <a:t> theory </a:t>
            </a:r>
            <a:endParaRPr lang="en-GB" dirty="0"/>
          </a:p>
        </p:txBody>
      </p:sp>
      <p:sp>
        <p:nvSpPr>
          <p:cNvPr id="3" name="Content Placeholder 2"/>
          <p:cNvSpPr>
            <a:spLocks noGrp="1"/>
          </p:cNvSpPr>
          <p:nvPr>
            <p:ph idx="1"/>
          </p:nvPr>
        </p:nvSpPr>
        <p:spPr/>
        <p:txBody>
          <a:bodyPr>
            <a:normAutofit lnSpcReduction="10000"/>
          </a:bodyPr>
          <a:lstStyle/>
          <a:p>
            <a:r>
              <a:rPr lang="en-GB" dirty="0" smtClean="0"/>
              <a:t>Hero</a:t>
            </a:r>
          </a:p>
          <a:p>
            <a:r>
              <a:rPr lang="en-GB" dirty="0" smtClean="0"/>
              <a:t>Villain</a:t>
            </a:r>
          </a:p>
          <a:p>
            <a:r>
              <a:rPr lang="en-GB" dirty="0" smtClean="0"/>
              <a:t>Princess/ Damsel</a:t>
            </a:r>
          </a:p>
          <a:p>
            <a:r>
              <a:rPr lang="en-GB" dirty="0" smtClean="0"/>
              <a:t>Helper</a:t>
            </a:r>
          </a:p>
          <a:p>
            <a:r>
              <a:rPr lang="en-GB" dirty="0" smtClean="0"/>
              <a:t>Donor (someone that gives the hero something to help)</a:t>
            </a:r>
          </a:p>
          <a:p>
            <a:r>
              <a:rPr lang="en-GB" dirty="0" smtClean="0"/>
              <a:t>Dispatcher- sends the hero on the quest</a:t>
            </a:r>
          </a:p>
          <a:p>
            <a:r>
              <a:rPr lang="en-GB" dirty="0" smtClean="0"/>
              <a:t>False Hero</a:t>
            </a:r>
          </a:p>
          <a:p>
            <a:endParaRPr lang="en-GB" dirty="0"/>
          </a:p>
        </p:txBody>
      </p:sp>
    </p:spTree>
    <p:extLst>
      <p:ext uri="{BB962C8B-B14F-4D97-AF65-F5344CB8AC3E}">
        <p14:creationId xmlns:p14="http://schemas.microsoft.com/office/powerpoint/2010/main" val="84524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682033" y="860144"/>
            <a:ext cx="7387910" cy="930329"/>
          </a:xfrm>
          <a:prstGeom prst="rect">
            <a:avLst/>
          </a:prstGeom>
        </p:spPr>
      </p:pic>
      <p:sp>
        <p:nvSpPr>
          <p:cNvPr id="6" name="TextBox 5"/>
          <p:cNvSpPr txBox="1"/>
          <p:nvPr/>
        </p:nvSpPr>
        <p:spPr>
          <a:xfrm>
            <a:off x="682033" y="2560989"/>
            <a:ext cx="7387910" cy="369332"/>
          </a:xfrm>
          <a:prstGeom prst="rect">
            <a:avLst/>
          </a:prstGeom>
          <a:noFill/>
        </p:spPr>
        <p:txBody>
          <a:bodyPr wrap="square" rtlCol="0">
            <a:spAutoFit/>
          </a:bodyPr>
          <a:lstStyle/>
          <a:p>
            <a:pPr algn="ctr"/>
            <a:r>
              <a:rPr lang="en-GB" b="1" dirty="0" smtClean="0"/>
              <a:t>What examples would you use that show masculinity? </a:t>
            </a:r>
            <a:endParaRPr lang="en-GB" b="1" dirty="0"/>
          </a:p>
        </p:txBody>
      </p:sp>
      <p:pic>
        <p:nvPicPr>
          <p:cNvPr id="10" name="Picture 9"/>
          <p:cNvPicPr>
            <a:picLocks noChangeAspect="1"/>
          </p:cNvPicPr>
          <p:nvPr/>
        </p:nvPicPr>
        <p:blipFill>
          <a:blip r:embed="rId3"/>
          <a:stretch>
            <a:fillRect/>
          </a:stretch>
        </p:blipFill>
        <p:spPr>
          <a:xfrm>
            <a:off x="237884" y="3237944"/>
            <a:ext cx="8906116" cy="1522741"/>
          </a:xfrm>
          <a:prstGeom prst="rect">
            <a:avLst/>
          </a:prstGeom>
        </p:spPr>
      </p:pic>
    </p:spTree>
    <p:extLst>
      <p:ext uri="{BB962C8B-B14F-4D97-AF65-F5344CB8AC3E}">
        <p14:creationId xmlns:p14="http://schemas.microsoft.com/office/powerpoint/2010/main" val="1386785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5EEE5A"/>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4"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5" name="Title 1"/>
          <p:cNvSpPr txBox="1">
            <a:spLocks/>
          </p:cNvSpPr>
          <p:nvPr/>
        </p:nvSpPr>
        <p:spPr>
          <a:xfrm>
            <a:off x="65337" y="851372"/>
            <a:ext cx="1551099" cy="734876"/>
          </a:xfrm>
          <a:prstGeom prst="rect">
            <a:avLst/>
          </a:prstGeom>
          <a:solidFill>
            <a:srgbClr val="00D8E8"/>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Hook</a:t>
            </a:r>
            <a:endParaRPr lang="en-US" dirty="0">
              <a:solidFill>
                <a:schemeClr val="bg1"/>
              </a:solidFill>
            </a:endParaRPr>
          </a:p>
        </p:txBody>
      </p:sp>
      <p:sp>
        <p:nvSpPr>
          <p:cNvPr id="11" name="Subtitle 2"/>
          <p:cNvSpPr txBox="1">
            <a:spLocks/>
          </p:cNvSpPr>
          <p:nvPr/>
        </p:nvSpPr>
        <p:spPr>
          <a:xfrm>
            <a:off x="1787234" y="851373"/>
            <a:ext cx="7256388" cy="73487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t>How do I answer a question on </a:t>
            </a:r>
            <a:r>
              <a:rPr lang="en-US" b="1" dirty="0" smtClean="0"/>
              <a:t>stereotypes</a:t>
            </a:r>
            <a:r>
              <a:rPr lang="en-US" dirty="0" smtClean="0"/>
              <a:t>?</a:t>
            </a:r>
            <a:endParaRPr lang="en-US" dirty="0"/>
          </a:p>
        </p:txBody>
      </p:sp>
      <p:sp>
        <p:nvSpPr>
          <p:cNvPr id="13"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pic>
        <p:nvPicPr>
          <p:cNvPr id="3" name="Picture 2"/>
          <p:cNvPicPr>
            <a:picLocks noChangeAspect="1"/>
          </p:cNvPicPr>
          <p:nvPr/>
        </p:nvPicPr>
        <p:blipFill rotWithShape="1">
          <a:blip r:embed="rId3"/>
          <a:srcRect t="9432" r="1279"/>
          <a:stretch/>
        </p:blipFill>
        <p:spPr>
          <a:xfrm>
            <a:off x="48843" y="2684834"/>
            <a:ext cx="7052348" cy="2182543"/>
          </a:xfrm>
          <a:prstGeom prst="rect">
            <a:avLst/>
          </a:prstGeom>
        </p:spPr>
      </p:pic>
      <p:cxnSp>
        <p:nvCxnSpPr>
          <p:cNvPr id="7" name="Straight Arrow Connector 6"/>
          <p:cNvCxnSpPr/>
          <p:nvPr/>
        </p:nvCxnSpPr>
        <p:spPr>
          <a:xfrm flipV="1">
            <a:off x="4982085" y="2169268"/>
            <a:ext cx="737779" cy="5350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51770" y="1750979"/>
            <a:ext cx="2976664" cy="646331"/>
          </a:xfrm>
          <a:prstGeom prst="rect">
            <a:avLst/>
          </a:prstGeom>
          <a:noFill/>
        </p:spPr>
        <p:txBody>
          <a:bodyPr wrap="square" rtlCol="0">
            <a:spAutoFit/>
          </a:bodyPr>
          <a:lstStyle/>
          <a:p>
            <a:r>
              <a:rPr lang="en-GB" dirty="0" smtClean="0"/>
              <a:t>Which examples did you use? </a:t>
            </a:r>
            <a:endParaRPr lang="en-GB" dirty="0"/>
          </a:p>
        </p:txBody>
      </p:sp>
      <p:sp>
        <p:nvSpPr>
          <p:cNvPr id="10" name="Rectangle 9"/>
          <p:cNvSpPr/>
          <p:nvPr/>
        </p:nvSpPr>
        <p:spPr>
          <a:xfrm>
            <a:off x="953311" y="3832698"/>
            <a:ext cx="4225884" cy="23346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2" name="Rectangle 11"/>
          <p:cNvSpPr/>
          <p:nvPr/>
        </p:nvSpPr>
        <p:spPr>
          <a:xfrm>
            <a:off x="309093" y="4066162"/>
            <a:ext cx="6237622" cy="28210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4" name="Rectangle 13"/>
          <p:cNvSpPr/>
          <p:nvPr/>
        </p:nvSpPr>
        <p:spPr>
          <a:xfrm>
            <a:off x="79235" y="4348264"/>
            <a:ext cx="3305991" cy="21400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5" name="TextBox 14"/>
          <p:cNvSpPr txBox="1"/>
          <p:nvPr/>
        </p:nvSpPr>
        <p:spPr>
          <a:xfrm>
            <a:off x="233464" y="4951379"/>
            <a:ext cx="7723762" cy="1477328"/>
          </a:xfrm>
          <a:prstGeom prst="rect">
            <a:avLst/>
          </a:prstGeom>
          <a:noFill/>
        </p:spPr>
        <p:txBody>
          <a:bodyPr wrap="square" rtlCol="0">
            <a:spAutoFit/>
          </a:bodyPr>
          <a:lstStyle/>
          <a:p>
            <a:r>
              <a:rPr lang="en-GB" dirty="0" smtClean="0"/>
              <a:t>Their examples: </a:t>
            </a:r>
          </a:p>
          <a:p>
            <a:pPr marL="285750" indent="-285750">
              <a:buFontTx/>
              <a:buChar char="-"/>
            </a:pPr>
            <a:r>
              <a:rPr lang="en-GB" dirty="0" smtClean="0"/>
              <a:t>Rodger Rabbit </a:t>
            </a:r>
          </a:p>
          <a:p>
            <a:pPr marL="285750" indent="-285750">
              <a:buFontTx/>
              <a:buChar char="-"/>
            </a:pPr>
            <a:r>
              <a:rPr lang="en-GB" dirty="0" smtClean="0"/>
              <a:t>Lara Croft</a:t>
            </a:r>
          </a:p>
          <a:p>
            <a:pPr marL="285750" indent="-285750">
              <a:buFontTx/>
              <a:buChar char="-"/>
            </a:pPr>
            <a:r>
              <a:rPr lang="en-GB" dirty="0" smtClean="0"/>
              <a:t>Disney Princesses</a:t>
            </a:r>
          </a:p>
          <a:p>
            <a:pPr marL="285750" indent="-285750">
              <a:buFontTx/>
              <a:buChar char="-"/>
            </a:pPr>
            <a:r>
              <a:rPr lang="en-GB" dirty="0" smtClean="0"/>
              <a:t>Children in horror films </a:t>
            </a:r>
            <a:endParaRPr lang="en-GB" dirty="0"/>
          </a:p>
        </p:txBody>
      </p:sp>
      <p:pic>
        <p:nvPicPr>
          <p:cNvPr id="16" name="Picture 15"/>
          <p:cNvPicPr>
            <a:picLocks noChangeAspect="1"/>
          </p:cNvPicPr>
          <p:nvPr/>
        </p:nvPicPr>
        <p:blipFill>
          <a:blip r:embed="rId4"/>
          <a:stretch>
            <a:fillRect/>
          </a:stretch>
        </p:blipFill>
        <p:spPr>
          <a:xfrm>
            <a:off x="2935015" y="4927619"/>
            <a:ext cx="5843539" cy="883696"/>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pic>
      <p:cxnSp>
        <p:nvCxnSpPr>
          <p:cNvPr id="18" name="Straight Arrow Connector 17"/>
          <p:cNvCxnSpPr/>
          <p:nvPr/>
        </p:nvCxnSpPr>
        <p:spPr>
          <a:xfrm flipV="1">
            <a:off x="2602523" y="3346101"/>
            <a:ext cx="4883499" cy="834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335296" y="2903974"/>
            <a:ext cx="1443257" cy="1477328"/>
          </a:xfrm>
          <a:prstGeom prst="rect">
            <a:avLst/>
          </a:prstGeom>
          <a:noFill/>
        </p:spPr>
        <p:txBody>
          <a:bodyPr wrap="square" rtlCol="0">
            <a:spAutoFit/>
          </a:bodyPr>
          <a:lstStyle/>
          <a:p>
            <a:r>
              <a:rPr lang="en-GB" dirty="0" smtClean="0"/>
              <a:t>Analyse the clips you have been given if easier. </a:t>
            </a:r>
            <a:endParaRPr lang="en-GB" dirty="0"/>
          </a:p>
        </p:txBody>
      </p:sp>
    </p:spTree>
    <p:extLst>
      <p:ext uri="{BB962C8B-B14F-4D97-AF65-F5344CB8AC3E}">
        <p14:creationId xmlns:p14="http://schemas.microsoft.com/office/powerpoint/2010/main" val="17636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5EEE5A"/>
          </a:solidFill>
        </p:spPr>
        <p:txBody>
          <a:bodyPr>
            <a:normAutofit fontScale="90000"/>
          </a:bodyPr>
          <a:lstStyle/>
          <a:p>
            <a:pPr algn="l"/>
            <a:r>
              <a:rPr lang="en-US" dirty="0" smtClean="0">
                <a:solidFill>
                  <a:schemeClr val="bg1"/>
                </a:solidFill>
              </a:rPr>
              <a:t>BTEC Media </a:t>
            </a:r>
            <a:endParaRPr lang="en-US" dirty="0">
              <a:solidFill>
                <a:schemeClr val="bg1"/>
              </a:solidFill>
            </a:endParaRPr>
          </a:p>
        </p:txBody>
      </p:sp>
      <p:sp>
        <p:nvSpPr>
          <p:cNvPr id="4"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5" name="Title 1"/>
          <p:cNvSpPr txBox="1">
            <a:spLocks/>
          </p:cNvSpPr>
          <p:nvPr/>
        </p:nvSpPr>
        <p:spPr>
          <a:xfrm>
            <a:off x="65337" y="851372"/>
            <a:ext cx="1551099" cy="734876"/>
          </a:xfrm>
          <a:prstGeom prst="rect">
            <a:avLst/>
          </a:prstGeom>
          <a:solidFill>
            <a:srgbClr val="00D8E8"/>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Hook</a:t>
            </a:r>
            <a:endParaRPr lang="en-US" dirty="0">
              <a:solidFill>
                <a:schemeClr val="bg1"/>
              </a:solidFill>
            </a:endParaRPr>
          </a:p>
        </p:txBody>
      </p:sp>
      <p:sp>
        <p:nvSpPr>
          <p:cNvPr id="11" name="Subtitle 2"/>
          <p:cNvSpPr txBox="1">
            <a:spLocks/>
          </p:cNvSpPr>
          <p:nvPr/>
        </p:nvSpPr>
        <p:spPr>
          <a:xfrm>
            <a:off x="1787234" y="851373"/>
            <a:ext cx="7256388" cy="73487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t>How do I answer a question on stereotypes ?</a:t>
            </a:r>
            <a:endParaRPr lang="en-US" sz="2400" dirty="0"/>
          </a:p>
        </p:txBody>
      </p:sp>
      <p:sp>
        <p:nvSpPr>
          <p:cNvPr id="13"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pic>
        <p:nvPicPr>
          <p:cNvPr id="8" name="Picture 7"/>
          <p:cNvPicPr>
            <a:picLocks noChangeAspect="1"/>
          </p:cNvPicPr>
          <p:nvPr/>
        </p:nvPicPr>
        <p:blipFill rotWithShape="1">
          <a:blip r:embed="rId2"/>
          <a:srcRect t="9432" r="1279" b="56517"/>
          <a:stretch/>
        </p:blipFill>
        <p:spPr>
          <a:xfrm>
            <a:off x="1146002" y="1778806"/>
            <a:ext cx="7672166" cy="892698"/>
          </a:xfrm>
          <a:prstGeom prst="rect">
            <a:avLst/>
          </a:prstGeom>
        </p:spPr>
      </p:pic>
      <p:sp>
        <p:nvSpPr>
          <p:cNvPr id="3" name="TextBox 2"/>
          <p:cNvSpPr txBox="1"/>
          <p:nvPr/>
        </p:nvSpPr>
        <p:spPr>
          <a:xfrm>
            <a:off x="79235" y="2763579"/>
            <a:ext cx="7947498" cy="3416320"/>
          </a:xfrm>
          <a:prstGeom prst="rect">
            <a:avLst/>
          </a:prstGeom>
          <a:noFill/>
        </p:spPr>
        <p:txBody>
          <a:bodyPr wrap="square" rtlCol="0">
            <a:spAutoFit/>
          </a:bodyPr>
          <a:lstStyle/>
          <a:p>
            <a:r>
              <a:rPr lang="en-GB" dirty="0" smtClean="0"/>
              <a:t>You have 15 minutes to answer this question- in your exam you will need to 10 minutes. </a:t>
            </a:r>
          </a:p>
          <a:p>
            <a:endParaRPr lang="en-GB" dirty="0"/>
          </a:p>
          <a:p>
            <a:r>
              <a:rPr lang="en-GB" dirty="0" smtClean="0"/>
              <a:t>In your answer discuss stereotypes- why they have been done (does it link to a genre and is common? Where has it come from? How does it appeal to its audience?) </a:t>
            </a:r>
          </a:p>
          <a:p>
            <a:endParaRPr lang="en-GB" dirty="0"/>
          </a:p>
          <a:p>
            <a:r>
              <a:rPr lang="en-GB" dirty="0" smtClean="0"/>
              <a:t>Examples you could use:</a:t>
            </a:r>
          </a:p>
          <a:p>
            <a:pPr marL="285750" indent="-285750">
              <a:buFontTx/>
              <a:buChar char="-"/>
            </a:pPr>
            <a:r>
              <a:rPr lang="en-GB" dirty="0" smtClean="0"/>
              <a:t>Black representation/ low class- Top Boy</a:t>
            </a:r>
          </a:p>
          <a:p>
            <a:pPr marL="285750" indent="-285750">
              <a:buFontTx/>
              <a:buChar char="-"/>
            </a:pPr>
            <a:r>
              <a:rPr lang="en-GB" dirty="0" smtClean="0"/>
              <a:t>Masculinity- Captain America/Iron Man/Batman/Superman</a:t>
            </a:r>
          </a:p>
          <a:p>
            <a:pPr marL="285750" indent="-285750">
              <a:buFontTx/>
              <a:buChar char="-"/>
            </a:pPr>
            <a:r>
              <a:rPr lang="en-GB" dirty="0" smtClean="0"/>
              <a:t>Women as sexual objects- Blurred Lines/ Transformers/ Lara Croft</a:t>
            </a:r>
          </a:p>
          <a:p>
            <a:pPr marL="285750" indent="-285750">
              <a:buFontTx/>
              <a:buChar char="-"/>
            </a:pPr>
            <a:r>
              <a:rPr lang="en-GB" dirty="0" smtClean="0"/>
              <a:t>Women as weak- horror films and often killed first/victims</a:t>
            </a:r>
          </a:p>
        </p:txBody>
      </p:sp>
      <p:sp>
        <p:nvSpPr>
          <p:cNvPr id="6" name="TextBox 5"/>
          <p:cNvSpPr txBox="1"/>
          <p:nvPr/>
        </p:nvSpPr>
        <p:spPr>
          <a:xfrm>
            <a:off x="7556359" y="3173570"/>
            <a:ext cx="1261809" cy="2031325"/>
          </a:xfrm>
          <a:prstGeom prst="rect">
            <a:avLst/>
          </a:prstGeom>
          <a:solidFill>
            <a:srgbClr val="FFFF00"/>
          </a:solidFill>
        </p:spPr>
        <p:txBody>
          <a:bodyPr wrap="square" rtlCol="0">
            <a:spAutoFit/>
          </a:bodyPr>
          <a:lstStyle/>
          <a:p>
            <a:r>
              <a:rPr lang="en-GB" u="sng" dirty="0" smtClean="0"/>
              <a:t>Theories:</a:t>
            </a:r>
          </a:p>
          <a:p>
            <a:r>
              <a:rPr lang="en-GB" dirty="0" smtClean="0"/>
              <a:t>Dyer</a:t>
            </a:r>
          </a:p>
          <a:p>
            <a:r>
              <a:rPr lang="en-GB" dirty="0" smtClean="0"/>
              <a:t>Hall (encode/decode)</a:t>
            </a:r>
          </a:p>
          <a:p>
            <a:r>
              <a:rPr lang="en-GB" dirty="0" smtClean="0"/>
              <a:t>Reception Theory  </a:t>
            </a:r>
            <a:endParaRPr lang="en-GB" dirty="0"/>
          </a:p>
        </p:txBody>
      </p:sp>
    </p:spTree>
    <p:extLst>
      <p:ext uri="{BB962C8B-B14F-4D97-AF65-F5344CB8AC3E}">
        <p14:creationId xmlns:p14="http://schemas.microsoft.com/office/powerpoint/2010/main" val="68376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8"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1383846" y="1656173"/>
            <a:ext cx="6724650" cy="1323975"/>
          </a:xfrm>
          <a:prstGeom prst="rect">
            <a:avLst/>
          </a:prstGeom>
        </p:spPr>
      </p:pic>
      <p:sp>
        <p:nvSpPr>
          <p:cNvPr id="7" name="TextBox 6"/>
          <p:cNvSpPr txBox="1"/>
          <p:nvPr/>
        </p:nvSpPr>
        <p:spPr>
          <a:xfrm>
            <a:off x="551543" y="3249158"/>
            <a:ext cx="7556953" cy="2862322"/>
          </a:xfrm>
          <a:prstGeom prst="rect">
            <a:avLst/>
          </a:prstGeom>
          <a:noFill/>
          <a:ln>
            <a:solidFill>
              <a:srgbClr val="FF0000"/>
            </a:solidFill>
          </a:ln>
        </p:spPr>
        <p:txBody>
          <a:bodyPr wrap="square" rtlCol="0">
            <a:spAutoFit/>
          </a:bodyPr>
          <a:lstStyle/>
          <a:p>
            <a:r>
              <a:rPr lang="en-GB" b="1" u="sng" dirty="0" smtClean="0"/>
              <a:t>Stuart Hall Reception Theory: </a:t>
            </a:r>
          </a:p>
          <a:p>
            <a:endParaRPr lang="en-GB" dirty="0"/>
          </a:p>
          <a:p>
            <a:r>
              <a:rPr lang="en-GB" dirty="0" smtClean="0"/>
              <a:t>Dominant/Preferred Reading- the reading the producer wanted the audience to gain. E.g. scared if it’s a horror film </a:t>
            </a:r>
          </a:p>
          <a:p>
            <a:endParaRPr lang="en-GB" dirty="0"/>
          </a:p>
          <a:p>
            <a:r>
              <a:rPr lang="en-GB" dirty="0" smtClean="0"/>
              <a:t>Negotiated Reading- partly achieve the preferred reading. </a:t>
            </a:r>
          </a:p>
          <a:p>
            <a:endParaRPr lang="en-GB" dirty="0"/>
          </a:p>
          <a:p>
            <a:r>
              <a:rPr lang="en-GB" dirty="0" smtClean="0"/>
              <a:t>Oppositional Reading- Disagree with the preferred reading. </a:t>
            </a:r>
          </a:p>
          <a:p>
            <a:endParaRPr lang="en-GB" dirty="0"/>
          </a:p>
          <a:p>
            <a:r>
              <a:rPr lang="en-GB" dirty="0" smtClean="0"/>
              <a:t>Aberrant Reading- Did not understand what the preferred reading is.   </a:t>
            </a:r>
            <a:endParaRPr lang="en-GB" dirty="0"/>
          </a:p>
        </p:txBody>
      </p:sp>
      <p:sp>
        <p:nvSpPr>
          <p:cNvPr id="11" name="Rectangle 10"/>
          <p:cNvSpPr/>
          <p:nvPr/>
        </p:nvSpPr>
        <p:spPr>
          <a:xfrm>
            <a:off x="4078514" y="1770104"/>
            <a:ext cx="2583543" cy="2451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extBox 11"/>
          <p:cNvSpPr txBox="1"/>
          <p:nvPr/>
        </p:nvSpPr>
        <p:spPr>
          <a:xfrm>
            <a:off x="2970439" y="1045806"/>
            <a:ext cx="5868761" cy="369332"/>
          </a:xfrm>
          <a:prstGeom prst="rect">
            <a:avLst/>
          </a:prstGeom>
          <a:noFill/>
        </p:spPr>
        <p:txBody>
          <a:bodyPr wrap="square" rtlCol="0">
            <a:spAutoFit/>
          </a:bodyPr>
          <a:lstStyle/>
          <a:p>
            <a:r>
              <a:rPr lang="en-GB" dirty="0" smtClean="0"/>
              <a:t>Multiple readings= polysemy/ </a:t>
            </a:r>
            <a:r>
              <a:rPr lang="en-GB" dirty="0" err="1" smtClean="0"/>
              <a:t>polysemic</a:t>
            </a:r>
            <a:r>
              <a:rPr lang="en-GB" dirty="0" smtClean="0"/>
              <a:t> readings </a:t>
            </a:r>
            <a:endParaRPr lang="en-GB" dirty="0"/>
          </a:p>
        </p:txBody>
      </p:sp>
      <p:sp>
        <p:nvSpPr>
          <p:cNvPr id="14" name="TextBox 13"/>
          <p:cNvSpPr txBox="1"/>
          <p:nvPr/>
        </p:nvSpPr>
        <p:spPr>
          <a:xfrm>
            <a:off x="551543" y="6255657"/>
            <a:ext cx="8128000" cy="646331"/>
          </a:xfrm>
          <a:prstGeom prst="rect">
            <a:avLst/>
          </a:prstGeom>
          <a:noFill/>
        </p:spPr>
        <p:txBody>
          <a:bodyPr wrap="square" rtlCol="0">
            <a:spAutoFit/>
          </a:bodyPr>
          <a:lstStyle/>
          <a:p>
            <a:r>
              <a:rPr lang="en-GB" dirty="0" smtClean="0"/>
              <a:t>All fits with encoding (what the producer does) and decoding (how we interpret it). </a:t>
            </a:r>
            <a:endParaRPr lang="en-GB" dirty="0"/>
          </a:p>
        </p:txBody>
      </p:sp>
      <p:sp>
        <p:nvSpPr>
          <p:cNvPr id="15" name="Rectangle 14"/>
          <p:cNvSpPr/>
          <p:nvPr/>
        </p:nvSpPr>
        <p:spPr>
          <a:xfrm>
            <a:off x="4659085" y="2608871"/>
            <a:ext cx="1422400" cy="37127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3"/>
          <a:stretch>
            <a:fillRect/>
          </a:stretch>
        </p:blipFill>
        <p:spPr>
          <a:xfrm>
            <a:off x="0" y="3099818"/>
            <a:ext cx="9162085" cy="1761939"/>
          </a:xfrm>
          <a:prstGeom prst="rect">
            <a:avLst/>
          </a:prstGeom>
        </p:spPr>
      </p:pic>
      <p:sp>
        <p:nvSpPr>
          <p:cNvPr id="17" name="TextBox 16"/>
          <p:cNvSpPr txBox="1"/>
          <p:nvPr/>
        </p:nvSpPr>
        <p:spPr>
          <a:xfrm>
            <a:off x="1398133" y="2579347"/>
            <a:ext cx="5863771" cy="1754326"/>
          </a:xfrm>
          <a:prstGeom prst="rect">
            <a:avLst/>
          </a:prstGeom>
          <a:solidFill>
            <a:srgbClr val="FFFF00"/>
          </a:solidFill>
        </p:spPr>
        <p:txBody>
          <a:bodyPr wrap="square" rtlCol="0">
            <a:spAutoFit/>
          </a:bodyPr>
          <a:lstStyle/>
          <a:p>
            <a:pPr algn="ctr"/>
            <a:r>
              <a:rPr lang="en-GB" b="1" u="sng" dirty="0" smtClean="0"/>
              <a:t>Could be interpreted differently due to</a:t>
            </a:r>
            <a:r>
              <a:rPr lang="en-GB" dirty="0" smtClean="0"/>
              <a:t>:</a:t>
            </a:r>
          </a:p>
          <a:p>
            <a:pPr algn="ctr"/>
            <a:r>
              <a:rPr lang="en-GB" dirty="0" smtClean="0"/>
              <a:t>- Culture/Beliefs </a:t>
            </a:r>
            <a:endParaRPr lang="en-GB" dirty="0"/>
          </a:p>
          <a:p>
            <a:pPr marL="285750" indent="-285750" algn="ctr">
              <a:buFontTx/>
              <a:buChar char="-"/>
            </a:pPr>
            <a:r>
              <a:rPr lang="en-GB" dirty="0" smtClean="0"/>
              <a:t>Age</a:t>
            </a:r>
          </a:p>
          <a:p>
            <a:pPr marL="285750" indent="-285750" algn="ctr">
              <a:buFontTx/>
              <a:buChar char="-"/>
            </a:pPr>
            <a:r>
              <a:rPr lang="en-GB" dirty="0" smtClean="0"/>
              <a:t>Gender</a:t>
            </a:r>
          </a:p>
          <a:p>
            <a:pPr marL="285750" indent="-285750" algn="ctr">
              <a:buFontTx/>
              <a:buChar char="-"/>
            </a:pPr>
            <a:r>
              <a:rPr lang="en-GB" dirty="0" smtClean="0"/>
              <a:t>Ethnicity </a:t>
            </a:r>
          </a:p>
          <a:p>
            <a:pPr marL="285750" indent="-285750" algn="ctr">
              <a:buFontTx/>
              <a:buChar char="-"/>
            </a:pPr>
            <a:r>
              <a:rPr lang="en-GB" dirty="0" smtClean="0"/>
              <a:t>Class </a:t>
            </a:r>
          </a:p>
        </p:txBody>
      </p:sp>
    </p:spTree>
    <p:extLst>
      <p:ext uri="{BB962C8B-B14F-4D97-AF65-F5344CB8AC3E}">
        <p14:creationId xmlns:p14="http://schemas.microsoft.com/office/powerpoint/2010/main" val="99092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8"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1383846" y="1656173"/>
            <a:ext cx="6724650" cy="1323975"/>
          </a:xfrm>
          <a:prstGeom prst="rect">
            <a:avLst/>
          </a:prstGeom>
        </p:spPr>
      </p:pic>
      <p:sp>
        <p:nvSpPr>
          <p:cNvPr id="11" name="Rectangle 10"/>
          <p:cNvSpPr/>
          <p:nvPr/>
        </p:nvSpPr>
        <p:spPr>
          <a:xfrm>
            <a:off x="4078514" y="1770104"/>
            <a:ext cx="2583543" cy="2451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TextBox 2"/>
          <p:cNvSpPr txBox="1"/>
          <p:nvPr/>
        </p:nvSpPr>
        <p:spPr>
          <a:xfrm>
            <a:off x="653144" y="3410857"/>
            <a:ext cx="3570514" cy="3139321"/>
          </a:xfrm>
          <a:prstGeom prst="rect">
            <a:avLst/>
          </a:prstGeom>
          <a:noFill/>
        </p:spPr>
        <p:txBody>
          <a:bodyPr wrap="square" rtlCol="0">
            <a:spAutoFit/>
          </a:bodyPr>
          <a:lstStyle/>
          <a:p>
            <a:r>
              <a:rPr lang="en-GB" dirty="0" smtClean="0"/>
              <a:t>Examples:</a:t>
            </a:r>
          </a:p>
          <a:p>
            <a:endParaRPr lang="en-GB" dirty="0"/>
          </a:p>
          <a:p>
            <a:pPr marL="285750" indent="-285750">
              <a:buFontTx/>
              <a:buChar char="-"/>
            </a:pPr>
            <a:r>
              <a:rPr lang="en-GB" dirty="0" smtClean="0"/>
              <a:t>GTA V</a:t>
            </a:r>
          </a:p>
          <a:p>
            <a:pPr marL="285750" indent="-285750">
              <a:buFontTx/>
              <a:buChar char="-"/>
            </a:pPr>
            <a:r>
              <a:rPr lang="en-GB" dirty="0" smtClean="0"/>
              <a:t>Breaking Bad </a:t>
            </a:r>
          </a:p>
          <a:p>
            <a:pPr marL="285750" indent="-285750">
              <a:buFontTx/>
              <a:buChar char="-"/>
            </a:pPr>
            <a:endParaRPr lang="en-GB" dirty="0"/>
          </a:p>
          <a:p>
            <a:r>
              <a:rPr lang="en-GB" dirty="0" smtClean="0"/>
              <a:t>Others:</a:t>
            </a:r>
            <a:endParaRPr lang="en-GB" dirty="0"/>
          </a:p>
          <a:p>
            <a:pPr marL="285750" indent="-285750">
              <a:buFontTx/>
              <a:buChar char="-"/>
            </a:pPr>
            <a:r>
              <a:rPr lang="en-GB" dirty="0" smtClean="0"/>
              <a:t>POWER</a:t>
            </a:r>
          </a:p>
          <a:p>
            <a:pPr marL="285750" indent="-285750">
              <a:buFontTx/>
              <a:buChar char="-"/>
            </a:pPr>
            <a:r>
              <a:rPr lang="en-GB" dirty="0" smtClean="0"/>
              <a:t>Transformers</a:t>
            </a:r>
          </a:p>
          <a:p>
            <a:pPr marL="285750" indent="-285750">
              <a:buFontTx/>
              <a:buChar char="-"/>
            </a:pPr>
            <a:r>
              <a:rPr lang="en-GB" dirty="0" smtClean="0"/>
              <a:t>Mean Girls</a:t>
            </a:r>
          </a:p>
          <a:p>
            <a:pPr marL="285750" indent="-285750">
              <a:buFontTx/>
              <a:buChar char="-"/>
            </a:pPr>
            <a:r>
              <a:rPr lang="en-GB" dirty="0" smtClean="0"/>
              <a:t>White Chicks</a:t>
            </a:r>
          </a:p>
          <a:p>
            <a:pPr marL="285750" indent="-285750">
              <a:buFontTx/>
              <a:buChar char="-"/>
            </a:pPr>
            <a:r>
              <a:rPr lang="en-GB" dirty="0" smtClean="0"/>
              <a:t>COD </a:t>
            </a:r>
          </a:p>
        </p:txBody>
      </p:sp>
    </p:spTree>
    <p:extLst>
      <p:ext uri="{BB962C8B-B14F-4D97-AF65-F5344CB8AC3E}">
        <p14:creationId xmlns:p14="http://schemas.microsoft.com/office/powerpoint/2010/main" val="260850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270226" y="1677721"/>
            <a:ext cx="8564681" cy="650049"/>
          </a:xfrm>
          <a:prstGeom prst="rect">
            <a:avLst/>
          </a:prstGeom>
        </p:spPr>
      </p:pic>
      <p:pic>
        <p:nvPicPr>
          <p:cNvPr id="4" name="Picture 3"/>
          <p:cNvPicPr>
            <a:picLocks noChangeAspect="1"/>
          </p:cNvPicPr>
          <p:nvPr/>
        </p:nvPicPr>
        <p:blipFill>
          <a:blip r:embed="rId3"/>
          <a:stretch>
            <a:fillRect/>
          </a:stretch>
        </p:blipFill>
        <p:spPr>
          <a:xfrm>
            <a:off x="1630334" y="2002746"/>
            <a:ext cx="5657221" cy="3806310"/>
          </a:xfrm>
          <a:prstGeom prst="rect">
            <a:avLst/>
          </a:prstGeom>
        </p:spPr>
      </p:pic>
      <p:sp>
        <p:nvSpPr>
          <p:cNvPr id="8"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cxnSp>
        <p:nvCxnSpPr>
          <p:cNvPr id="6" name="Straight Arrow Connector 5"/>
          <p:cNvCxnSpPr/>
          <p:nvPr/>
        </p:nvCxnSpPr>
        <p:spPr>
          <a:xfrm flipH="1">
            <a:off x="1065125" y="2813538"/>
            <a:ext cx="389062" cy="7837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 y="3677697"/>
            <a:ext cx="1454187" cy="2308324"/>
          </a:xfrm>
          <a:prstGeom prst="rect">
            <a:avLst/>
          </a:prstGeom>
          <a:noFill/>
        </p:spPr>
        <p:txBody>
          <a:bodyPr wrap="square" rtlCol="0">
            <a:spAutoFit/>
          </a:bodyPr>
          <a:lstStyle/>
          <a:p>
            <a:r>
              <a:rPr lang="en-GB" dirty="0" smtClean="0"/>
              <a:t>Which examples would you use?</a:t>
            </a:r>
          </a:p>
          <a:p>
            <a:endParaRPr lang="en-GB" dirty="0"/>
          </a:p>
          <a:p>
            <a:r>
              <a:rPr lang="en-GB" dirty="0" smtClean="0"/>
              <a:t>How would you explain it?</a:t>
            </a:r>
            <a:endParaRPr lang="en-GB" dirty="0"/>
          </a:p>
        </p:txBody>
      </p:sp>
    </p:spTree>
    <p:extLst>
      <p:ext uri="{BB962C8B-B14F-4D97-AF65-F5344CB8AC3E}">
        <p14:creationId xmlns:p14="http://schemas.microsoft.com/office/powerpoint/2010/main" val="1382991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8"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pic>
        <p:nvPicPr>
          <p:cNvPr id="11" name="Picture 10"/>
          <p:cNvPicPr>
            <a:picLocks noChangeAspect="1"/>
          </p:cNvPicPr>
          <p:nvPr/>
        </p:nvPicPr>
        <p:blipFill>
          <a:blip r:embed="rId2"/>
          <a:stretch>
            <a:fillRect/>
          </a:stretch>
        </p:blipFill>
        <p:spPr>
          <a:xfrm>
            <a:off x="147637" y="1852612"/>
            <a:ext cx="8848725" cy="3152775"/>
          </a:xfrm>
          <a:prstGeom prst="rect">
            <a:avLst/>
          </a:prstGeom>
        </p:spPr>
      </p:pic>
      <p:sp>
        <p:nvSpPr>
          <p:cNvPr id="5" name="Rectangle 4"/>
          <p:cNvSpPr/>
          <p:nvPr/>
        </p:nvSpPr>
        <p:spPr>
          <a:xfrm>
            <a:off x="4270549" y="1979525"/>
            <a:ext cx="1517302" cy="3114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p:cNvSpPr/>
          <p:nvPr/>
        </p:nvSpPr>
        <p:spPr>
          <a:xfrm>
            <a:off x="217976" y="2803490"/>
            <a:ext cx="977778" cy="26125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259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8"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pic>
        <p:nvPicPr>
          <p:cNvPr id="11" name="Picture 10"/>
          <p:cNvPicPr>
            <a:picLocks noChangeAspect="1"/>
          </p:cNvPicPr>
          <p:nvPr/>
        </p:nvPicPr>
        <p:blipFill rotWithShape="1">
          <a:blip r:embed="rId2"/>
          <a:srcRect b="51673"/>
          <a:stretch/>
        </p:blipFill>
        <p:spPr>
          <a:xfrm>
            <a:off x="147637" y="1852613"/>
            <a:ext cx="8848725" cy="1523634"/>
          </a:xfrm>
          <a:prstGeom prst="rect">
            <a:avLst/>
          </a:prstGeom>
        </p:spPr>
      </p:pic>
      <p:sp>
        <p:nvSpPr>
          <p:cNvPr id="5" name="Rectangle 4"/>
          <p:cNvSpPr/>
          <p:nvPr/>
        </p:nvSpPr>
        <p:spPr>
          <a:xfrm>
            <a:off x="4270549" y="1979525"/>
            <a:ext cx="1517302" cy="3114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p:cNvSpPr/>
          <p:nvPr/>
        </p:nvSpPr>
        <p:spPr>
          <a:xfrm>
            <a:off x="217976" y="2803490"/>
            <a:ext cx="977778" cy="26125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TextBox 2"/>
          <p:cNvSpPr txBox="1"/>
          <p:nvPr/>
        </p:nvSpPr>
        <p:spPr>
          <a:xfrm>
            <a:off x="321547" y="3597310"/>
            <a:ext cx="8068827" cy="2585323"/>
          </a:xfrm>
          <a:prstGeom prst="rect">
            <a:avLst/>
          </a:prstGeom>
          <a:noFill/>
        </p:spPr>
        <p:txBody>
          <a:bodyPr wrap="square" rtlCol="0">
            <a:spAutoFit/>
          </a:bodyPr>
          <a:lstStyle/>
          <a:p>
            <a:r>
              <a:rPr lang="en-GB" dirty="0" smtClean="0"/>
              <a:t>What do you associate with a superhero action film?</a:t>
            </a:r>
          </a:p>
          <a:p>
            <a:endParaRPr lang="en-GB" dirty="0"/>
          </a:p>
          <a:p>
            <a:r>
              <a:rPr lang="en-GB" dirty="0" smtClean="0"/>
              <a:t>Remember superhero is a </a:t>
            </a:r>
            <a:r>
              <a:rPr lang="en-GB" b="1" dirty="0" smtClean="0"/>
              <a:t>sub-genre</a:t>
            </a:r>
            <a:r>
              <a:rPr lang="en-GB" dirty="0" smtClean="0"/>
              <a:t> (a genre within a genre) </a:t>
            </a:r>
          </a:p>
          <a:p>
            <a:endParaRPr lang="en-GB" dirty="0"/>
          </a:p>
          <a:p>
            <a:r>
              <a:rPr lang="en-GB" dirty="0" smtClean="0"/>
              <a:t>HOW are the following clearly superhero films? </a:t>
            </a:r>
          </a:p>
          <a:p>
            <a:endParaRPr lang="en-GB" dirty="0"/>
          </a:p>
          <a:p>
            <a:r>
              <a:rPr lang="en-GB" dirty="0">
                <a:hlinkClick r:id="rId3"/>
              </a:rPr>
              <a:t>https://</a:t>
            </a:r>
            <a:r>
              <a:rPr lang="en-GB" dirty="0" smtClean="0">
                <a:hlinkClick r:id="rId3"/>
              </a:rPr>
              <a:t>www.youtube.com/watch?v=6ZfuNTqbHE8</a:t>
            </a:r>
            <a:r>
              <a:rPr lang="en-GB" dirty="0" smtClean="0"/>
              <a:t> – Avengers Infinity War</a:t>
            </a:r>
          </a:p>
          <a:p>
            <a:r>
              <a:rPr lang="en-GB" dirty="0">
                <a:hlinkClick r:id="rId4"/>
              </a:rPr>
              <a:t>https://</a:t>
            </a:r>
            <a:r>
              <a:rPr lang="en-GB" dirty="0" smtClean="0">
                <a:hlinkClick r:id="rId4"/>
              </a:rPr>
              <a:t>www.youtube.com/watch?v=n9DwoQ7HWvI</a:t>
            </a:r>
            <a:r>
              <a:rPr lang="en-GB" dirty="0" smtClean="0"/>
              <a:t> – Spiderman Home Coming </a:t>
            </a:r>
            <a:endParaRPr lang="en-GB" dirty="0"/>
          </a:p>
        </p:txBody>
      </p:sp>
    </p:spTree>
    <p:extLst>
      <p:ext uri="{BB962C8B-B14F-4D97-AF65-F5344CB8AC3E}">
        <p14:creationId xmlns:p14="http://schemas.microsoft.com/office/powerpoint/2010/main" val="292972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3" y="46571"/>
            <a:ext cx="4933242" cy="734876"/>
          </a:xfrm>
          <a:solidFill>
            <a:srgbClr val="65FF62"/>
          </a:solidFill>
        </p:spPr>
        <p:txBody>
          <a:bodyPr>
            <a:normAutofit fontScale="90000"/>
          </a:bodyPr>
          <a:lstStyle/>
          <a:p>
            <a:pPr algn="l"/>
            <a:r>
              <a:rPr lang="en-US" dirty="0" smtClean="0">
                <a:solidFill>
                  <a:schemeClr val="bg1"/>
                </a:solidFill>
              </a:rPr>
              <a:t>BTEC Media</a:t>
            </a:r>
            <a:endParaRPr lang="en-US" dirty="0">
              <a:solidFill>
                <a:schemeClr val="bg1"/>
              </a:solidFill>
            </a:endParaRPr>
          </a:p>
        </p:txBody>
      </p:sp>
      <p:sp>
        <p:nvSpPr>
          <p:cNvPr id="9" name="Title 1"/>
          <p:cNvSpPr txBox="1">
            <a:spLocks/>
          </p:cNvSpPr>
          <p:nvPr/>
        </p:nvSpPr>
        <p:spPr>
          <a:xfrm>
            <a:off x="5179195" y="46571"/>
            <a:ext cx="3864427" cy="734876"/>
          </a:xfrm>
          <a:prstGeom prst="rect">
            <a:avLst/>
          </a:prstGeom>
          <a:solidFill>
            <a:srgbClr val="D90D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Revision</a:t>
            </a:r>
            <a:endParaRPr lang="en-US" dirty="0">
              <a:solidFill>
                <a:schemeClr val="bg1"/>
              </a:solidFill>
            </a:endParaRPr>
          </a:p>
        </p:txBody>
      </p:sp>
      <p:sp>
        <p:nvSpPr>
          <p:cNvPr id="8" name="Title 1"/>
          <p:cNvSpPr txBox="1">
            <a:spLocks/>
          </p:cNvSpPr>
          <p:nvPr/>
        </p:nvSpPr>
        <p:spPr>
          <a:xfrm>
            <a:off x="79235" y="851372"/>
            <a:ext cx="1551099" cy="734876"/>
          </a:xfrm>
          <a:prstGeom prst="rect">
            <a:avLst/>
          </a:prstGeom>
          <a:solidFill>
            <a:srgbClr val="0089FF"/>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Line</a:t>
            </a:r>
            <a:endParaRPr lang="en-US" dirty="0">
              <a:solidFill>
                <a:schemeClr val="bg1"/>
              </a:solidFill>
            </a:endParaRPr>
          </a:p>
        </p:txBody>
      </p:sp>
      <p:pic>
        <p:nvPicPr>
          <p:cNvPr id="11" name="Picture 10"/>
          <p:cNvPicPr>
            <a:picLocks noChangeAspect="1"/>
          </p:cNvPicPr>
          <p:nvPr/>
        </p:nvPicPr>
        <p:blipFill rotWithShape="1">
          <a:blip r:embed="rId2"/>
          <a:srcRect b="51673"/>
          <a:stretch/>
        </p:blipFill>
        <p:spPr>
          <a:xfrm>
            <a:off x="147637" y="1852613"/>
            <a:ext cx="8848725" cy="1523634"/>
          </a:xfrm>
          <a:prstGeom prst="rect">
            <a:avLst/>
          </a:prstGeom>
        </p:spPr>
      </p:pic>
      <p:sp>
        <p:nvSpPr>
          <p:cNvPr id="5" name="Rectangle 4"/>
          <p:cNvSpPr/>
          <p:nvPr/>
        </p:nvSpPr>
        <p:spPr>
          <a:xfrm>
            <a:off x="4270549" y="1979525"/>
            <a:ext cx="1517302" cy="3114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p:cNvSpPr/>
          <p:nvPr/>
        </p:nvSpPr>
        <p:spPr>
          <a:xfrm>
            <a:off x="217976" y="2803490"/>
            <a:ext cx="977778" cy="26125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TextBox 2"/>
          <p:cNvSpPr txBox="1"/>
          <p:nvPr/>
        </p:nvSpPr>
        <p:spPr>
          <a:xfrm>
            <a:off x="321547" y="3597310"/>
            <a:ext cx="8068827" cy="2031325"/>
          </a:xfrm>
          <a:prstGeom prst="rect">
            <a:avLst/>
          </a:prstGeom>
          <a:noFill/>
        </p:spPr>
        <p:txBody>
          <a:bodyPr wrap="square" rtlCol="0">
            <a:spAutoFit/>
          </a:bodyPr>
          <a:lstStyle/>
          <a:p>
            <a:r>
              <a:rPr lang="en-GB" dirty="0" smtClean="0"/>
              <a:t>What do you associate with a horror film?</a:t>
            </a:r>
          </a:p>
          <a:p>
            <a:endParaRPr lang="en-GB" dirty="0"/>
          </a:p>
          <a:p>
            <a:r>
              <a:rPr lang="en-GB" dirty="0" smtClean="0"/>
              <a:t>HOW are the following clearly horror films? </a:t>
            </a:r>
          </a:p>
          <a:p>
            <a:endParaRPr lang="en-GB" dirty="0" smtClean="0"/>
          </a:p>
          <a:p>
            <a:r>
              <a:rPr lang="en-GB" dirty="0">
                <a:hlinkClick r:id="rId3"/>
              </a:rPr>
              <a:t>https://</a:t>
            </a:r>
            <a:r>
              <a:rPr lang="en-GB" dirty="0" smtClean="0">
                <a:hlinkClick r:id="rId3"/>
              </a:rPr>
              <a:t>www.youtube.com/watch?v=hAUTdjf9rko</a:t>
            </a:r>
            <a:r>
              <a:rPr lang="en-GB" dirty="0" smtClean="0"/>
              <a:t> – IT</a:t>
            </a:r>
          </a:p>
          <a:p>
            <a:endParaRPr lang="en-GB" dirty="0"/>
          </a:p>
          <a:p>
            <a:r>
              <a:rPr lang="en-GB" dirty="0">
                <a:hlinkClick r:id="rId4"/>
              </a:rPr>
              <a:t>https://</a:t>
            </a:r>
            <a:r>
              <a:rPr lang="en-GB" dirty="0" smtClean="0">
                <a:hlinkClick r:id="rId4"/>
              </a:rPr>
              <a:t>www.youtube.com/watch?v=paFgQNPGlsg</a:t>
            </a:r>
            <a:r>
              <a:rPr lang="en-GB" dirty="0" smtClean="0"/>
              <a:t> – Anabelle </a:t>
            </a:r>
            <a:endParaRPr lang="en-GB" dirty="0"/>
          </a:p>
        </p:txBody>
      </p:sp>
    </p:spTree>
    <p:extLst>
      <p:ext uri="{BB962C8B-B14F-4D97-AF65-F5344CB8AC3E}">
        <p14:creationId xmlns:p14="http://schemas.microsoft.com/office/powerpoint/2010/main" val="297960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2491</TotalTime>
  <Words>1050</Words>
  <Application>Microsoft Office PowerPoint</Application>
  <PresentationFormat>On-screen Show (4:3)</PresentationFormat>
  <Paragraphs>154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Rockwell</vt:lpstr>
      <vt:lpstr>Wingdings</vt:lpstr>
      <vt:lpstr>Office Theme</vt:lpstr>
      <vt:lpstr>BTEC Media </vt:lpstr>
      <vt:lpstr>BTEC Media</vt:lpstr>
      <vt:lpstr>BTEC Media </vt:lpstr>
      <vt:lpstr>BTEC Media</vt:lpstr>
      <vt:lpstr>BTEC Media</vt:lpstr>
      <vt:lpstr>BTEC Media</vt:lpstr>
      <vt:lpstr>BTEC Media</vt:lpstr>
      <vt:lpstr>BTEC Media</vt:lpstr>
      <vt:lpstr>BTEC Media</vt:lpstr>
      <vt:lpstr>BTEC Media</vt:lpstr>
      <vt:lpstr>BTEC Media</vt:lpstr>
      <vt:lpstr>BTEC Media</vt:lpstr>
      <vt:lpstr>BTEC Media</vt:lpstr>
      <vt:lpstr>Propp’s theory </vt:lpstr>
      <vt:lpstr>BTEC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 Wellings</cp:lastModifiedBy>
  <cp:revision>127</cp:revision>
  <cp:lastPrinted>2019-11-28T15:10:33Z</cp:lastPrinted>
  <dcterms:created xsi:type="dcterms:W3CDTF">2010-04-12T23:12:02Z</dcterms:created>
  <dcterms:modified xsi:type="dcterms:W3CDTF">2019-11-28T15:10:56Z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